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5"/>
  </p:notesMasterIdLst>
  <p:sldIdLst>
    <p:sldId id="256" r:id="rId2"/>
    <p:sldId id="257" r:id="rId3"/>
    <p:sldId id="267" r:id="rId4"/>
    <p:sldId id="261" r:id="rId5"/>
    <p:sldId id="268" r:id="rId6"/>
    <p:sldId id="290" r:id="rId7"/>
    <p:sldId id="258" r:id="rId8"/>
    <p:sldId id="297" r:id="rId9"/>
    <p:sldId id="295" r:id="rId10"/>
    <p:sldId id="292" r:id="rId11"/>
    <p:sldId id="294" r:id="rId12"/>
    <p:sldId id="296" r:id="rId13"/>
    <p:sldId id="293" r:id="rId14"/>
    <p:sldId id="259" r:id="rId15"/>
    <p:sldId id="305" r:id="rId16"/>
    <p:sldId id="269" r:id="rId17"/>
    <p:sldId id="284" r:id="rId18"/>
    <p:sldId id="302" r:id="rId19"/>
    <p:sldId id="283" r:id="rId20"/>
    <p:sldId id="299" r:id="rId21"/>
    <p:sldId id="274" r:id="rId22"/>
    <p:sldId id="285" r:id="rId23"/>
    <p:sldId id="303" r:id="rId24"/>
    <p:sldId id="304" r:id="rId25"/>
    <p:sldId id="286" r:id="rId26"/>
    <p:sldId id="276" r:id="rId27"/>
    <p:sldId id="300" r:id="rId28"/>
    <p:sldId id="278" r:id="rId29"/>
    <p:sldId id="265" r:id="rId30"/>
    <p:sldId id="279" r:id="rId31"/>
    <p:sldId id="280" r:id="rId32"/>
    <p:sldId id="263" r:id="rId33"/>
    <p:sldId id="266" r:id="rId34"/>
  </p:sldIdLst>
  <p:sldSz cx="9144000" cy="5143500" type="screen16x9"/>
  <p:notesSz cx="6858000" cy="9144000"/>
  <p:embeddedFontLst>
    <p:embeddedFont>
      <p:font typeface="Consolas" panose="020B0609020204030204" pitchFamily="49" charset="0"/>
      <p:regular r:id="rId36"/>
      <p:bold r:id="rId37"/>
      <p:italic r:id="rId38"/>
      <p:boldItalic r:id="rId39"/>
    </p:embeddedFont>
    <p:embeddedFont>
      <p:font typeface="Poppins" panose="00000500000000000000" pitchFamily="2" charset="0"/>
      <p:regular r:id="rId40"/>
    </p:embeddedFont>
    <p:embeddedFont>
      <p:font typeface="Poppins SemiBold" panose="00000700000000000000" pitchFamily="2" charset="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1. Agent Mode" id="{7E3DC9B5-7911-4961-89C2-33A446A2D909}">
          <p14:sldIdLst>
            <p14:sldId id="256"/>
            <p14:sldId id="257"/>
            <p14:sldId id="267"/>
            <p14:sldId id="261"/>
            <p14:sldId id="268"/>
            <p14:sldId id="290"/>
            <p14:sldId id="258"/>
            <p14:sldId id="297"/>
            <p14:sldId id="295"/>
            <p14:sldId id="292"/>
            <p14:sldId id="294"/>
            <p14:sldId id="296"/>
            <p14:sldId id="293"/>
            <p14:sldId id="259"/>
            <p14:sldId id="305"/>
            <p14:sldId id="269"/>
            <p14:sldId id="284"/>
          </p14:sldIdLst>
        </p14:section>
        <p14:section name="2. Copilot Studio" id="{AB15685F-616B-42FA-9A69-25F2DA602036}">
          <p14:sldIdLst>
            <p14:sldId id="302"/>
            <p14:sldId id="283"/>
            <p14:sldId id="299"/>
            <p14:sldId id="274"/>
            <p14:sldId id="285"/>
          </p14:sldIdLst>
        </p14:section>
        <p14:section name="III. AI Workflows" id="{06A8BC79-09F6-4CB4-ADD0-C4C82F26558B}">
          <p14:sldIdLst>
            <p14:sldId id="303"/>
            <p14:sldId id="304"/>
            <p14:sldId id="286"/>
            <p14:sldId id="276"/>
            <p14:sldId id="300"/>
            <p14:sldId id="278"/>
            <p14:sldId id="265"/>
            <p14:sldId id="279"/>
            <p14:sldId id="280"/>
            <p14:sldId id="263"/>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8" autoAdjust="0"/>
    <p:restoredTop sz="70883" autoAdjust="0"/>
  </p:normalViewPr>
  <p:slideViewPr>
    <p:cSldViewPr snapToGrid="0">
      <p:cViewPr>
        <p:scale>
          <a:sx n="55" d="100"/>
          <a:sy n="55" d="100"/>
        </p:scale>
        <p:origin x="1133" y="259"/>
      </p:cViewPr>
      <p:guideLst/>
    </p:cSldViewPr>
  </p:slideViewPr>
  <p:notesTextViewPr>
    <p:cViewPr>
      <p:scale>
        <a:sx n="1" d="1"/>
        <a:sy n="1" d="1"/>
      </p:scale>
      <p:origin x="0" y="-621"/>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96FC0A-FD31-4A13-A101-B34906B5FCA3}" type="doc">
      <dgm:prSet loTypeId="urn:microsoft.com/office/officeart/2009/3/layout/StepUpProcess" loCatId="process" qsTypeId="urn:microsoft.com/office/officeart/2005/8/quickstyle/simple1" qsCatId="simple" csTypeId="urn:microsoft.com/office/officeart/2005/8/colors/accent2_2" csCatId="accent2" phldr="1"/>
      <dgm:spPr/>
      <dgm:t>
        <a:bodyPr/>
        <a:lstStyle/>
        <a:p>
          <a:endParaRPr lang="en-US"/>
        </a:p>
      </dgm:t>
    </dgm:pt>
    <dgm:pt modelId="{7E095769-9D9B-40C6-A448-32B20215D868}">
      <dgm:prSet phldrT="[Text]" phldr="0"/>
      <dgm:spPr/>
      <dgm:t>
        <a:bodyPr/>
        <a:lstStyle/>
        <a:p>
          <a:r>
            <a:rPr lang="en-US" dirty="0"/>
            <a:t>Formulas</a:t>
          </a:r>
        </a:p>
      </dgm:t>
    </dgm:pt>
    <dgm:pt modelId="{F4600BDA-8F82-442F-A2E5-6E673A39A7ED}" type="parTrans" cxnId="{2EE4C9C5-18F6-4208-BFC2-DDFBC96794DA}">
      <dgm:prSet/>
      <dgm:spPr/>
      <dgm:t>
        <a:bodyPr/>
        <a:lstStyle/>
        <a:p>
          <a:endParaRPr lang="en-US"/>
        </a:p>
      </dgm:t>
    </dgm:pt>
    <dgm:pt modelId="{2FD94EF4-6AF8-4026-9D1C-BB8474CF7C4C}" type="sibTrans" cxnId="{2EE4C9C5-18F6-4208-BFC2-DDFBC96794DA}">
      <dgm:prSet/>
      <dgm:spPr/>
      <dgm:t>
        <a:bodyPr/>
        <a:lstStyle/>
        <a:p>
          <a:endParaRPr lang="en-US"/>
        </a:p>
      </dgm:t>
    </dgm:pt>
    <dgm:pt modelId="{9755B054-2A0A-4243-A5C5-182AC48ED55B}">
      <dgm:prSet phldrT="[Text]" phldr="0"/>
      <dgm:spPr/>
      <dgm:t>
        <a:bodyPr/>
        <a:lstStyle/>
        <a:p>
          <a:r>
            <a:rPr lang="en-US" dirty="0"/>
            <a:t>PivotTables</a:t>
          </a:r>
        </a:p>
      </dgm:t>
    </dgm:pt>
    <dgm:pt modelId="{8A628A53-949A-440A-AA57-8A743CA87032}" type="parTrans" cxnId="{EE26EA72-087D-4F8D-9070-C1852D70C64A}">
      <dgm:prSet/>
      <dgm:spPr/>
      <dgm:t>
        <a:bodyPr/>
        <a:lstStyle/>
        <a:p>
          <a:endParaRPr lang="en-US"/>
        </a:p>
      </dgm:t>
    </dgm:pt>
    <dgm:pt modelId="{16C0DDF2-CBDB-4619-ADAC-B681C71B6F89}" type="sibTrans" cxnId="{EE26EA72-087D-4F8D-9070-C1852D70C64A}">
      <dgm:prSet/>
      <dgm:spPr/>
      <dgm:t>
        <a:bodyPr/>
        <a:lstStyle/>
        <a:p>
          <a:endParaRPr lang="en-US"/>
        </a:p>
      </dgm:t>
    </dgm:pt>
    <dgm:pt modelId="{ECDF3F5F-D616-4773-AD86-206CBB2C9A45}">
      <dgm:prSet phldrT="[Text]" phldr="0"/>
      <dgm:spPr/>
      <dgm:t>
        <a:bodyPr/>
        <a:lstStyle/>
        <a:p>
          <a:r>
            <a:rPr lang="en-US" dirty="0"/>
            <a:t>Power Query</a:t>
          </a:r>
        </a:p>
      </dgm:t>
    </dgm:pt>
    <dgm:pt modelId="{2B13BBD9-23B6-4A64-8160-2979AC683130}" type="parTrans" cxnId="{98F83CF4-04E0-4019-ADAD-02149DA9E92B}">
      <dgm:prSet/>
      <dgm:spPr/>
      <dgm:t>
        <a:bodyPr/>
        <a:lstStyle/>
        <a:p>
          <a:endParaRPr lang="en-US"/>
        </a:p>
      </dgm:t>
    </dgm:pt>
    <dgm:pt modelId="{48E1857D-DABA-49C3-A05A-879561167E94}" type="sibTrans" cxnId="{98F83CF4-04E0-4019-ADAD-02149DA9E92B}">
      <dgm:prSet/>
      <dgm:spPr/>
      <dgm:t>
        <a:bodyPr/>
        <a:lstStyle/>
        <a:p>
          <a:endParaRPr lang="en-US"/>
        </a:p>
      </dgm:t>
    </dgm:pt>
    <dgm:pt modelId="{D7893660-5BFC-4EEE-852D-A0B87874F466}">
      <dgm:prSet phldrT="[Text]" phldr="0"/>
      <dgm:spPr/>
      <dgm:t>
        <a:bodyPr/>
        <a:lstStyle/>
        <a:p>
          <a:r>
            <a:rPr lang="en-US"/>
            <a:t>Copilot</a:t>
          </a:r>
          <a:endParaRPr lang="en-US" dirty="0"/>
        </a:p>
      </dgm:t>
    </dgm:pt>
    <dgm:pt modelId="{6EEC88D9-076A-419A-9A6B-120C27DF31EB}" type="parTrans" cxnId="{562DE018-A951-4CE6-882D-10E86DD91AED}">
      <dgm:prSet/>
      <dgm:spPr/>
      <dgm:t>
        <a:bodyPr/>
        <a:lstStyle/>
        <a:p>
          <a:endParaRPr lang="en-US"/>
        </a:p>
      </dgm:t>
    </dgm:pt>
    <dgm:pt modelId="{DDFB99C5-58BB-421F-9CEC-742A00ABA300}" type="sibTrans" cxnId="{562DE018-A951-4CE6-882D-10E86DD91AED}">
      <dgm:prSet/>
      <dgm:spPr/>
      <dgm:t>
        <a:bodyPr/>
        <a:lstStyle/>
        <a:p>
          <a:endParaRPr lang="en-US"/>
        </a:p>
      </dgm:t>
    </dgm:pt>
    <dgm:pt modelId="{E1C5162A-7220-4DEC-A00E-88E41A0FBFB7}" type="pres">
      <dgm:prSet presAssocID="{9596FC0A-FD31-4A13-A101-B34906B5FCA3}" presName="rootnode" presStyleCnt="0">
        <dgm:presLayoutVars>
          <dgm:chMax/>
          <dgm:chPref/>
          <dgm:dir/>
          <dgm:animLvl val="lvl"/>
        </dgm:presLayoutVars>
      </dgm:prSet>
      <dgm:spPr/>
    </dgm:pt>
    <dgm:pt modelId="{87829CA9-EEC9-440A-95A0-711332578C97}" type="pres">
      <dgm:prSet presAssocID="{7E095769-9D9B-40C6-A448-32B20215D868}" presName="composite" presStyleCnt="0"/>
      <dgm:spPr/>
    </dgm:pt>
    <dgm:pt modelId="{9270B02A-591F-4475-8B46-CA257B56BD42}" type="pres">
      <dgm:prSet presAssocID="{7E095769-9D9B-40C6-A448-32B20215D868}" presName="LShape" presStyleLbl="alignNode1" presStyleIdx="0" presStyleCnt="7"/>
      <dgm:spPr/>
    </dgm:pt>
    <dgm:pt modelId="{70D0D292-7A19-4BB9-92FE-398428920B5A}" type="pres">
      <dgm:prSet presAssocID="{7E095769-9D9B-40C6-A448-32B20215D868}" presName="ParentText" presStyleLbl="revTx" presStyleIdx="0" presStyleCnt="4">
        <dgm:presLayoutVars>
          <dgm:chMax val="0"/>
          <dgm:chPref val="0"/>
          <dgm:bulletEnabled val="1"/>
        </dgm:presLayoutVars>
      </dgm:prSet>
      <dgm:spPr/>
    </dgm:pt>
    <dgm:pt modelId="{6E1B76BE-C8A3-4EFE-B029-79471988039A}" type="pres">
      <dgm:prSet presAssocID="{7E095769-9D9B-40C6-A448-32B20215D868}" presName="Triangle" presStyleLbl="alignNode1" presStyleIdx="1" presStyleCnt="7"/>
      <dgm:spPr/>
    </dgm:pt>
    <dgm:pt modelId="{65CCD5B0-6FA3-4512-870D-0688E6DC15BB}" type="pres">
      <dgm:prSet presAssocID="{2FD94EF4-6AF8-4026-9D1C-BB8474CF7C4C}" presName="sibTrans" presStyleCnt="0"/>
      <dgm:spPr/>
    </dgm:pt>
    <dgm:pt modelId="{06A88AE1-611E-4204-A7B3-0D769D20F3DC}" type="pres">
      <dgm:prSet presAssocID="{2FD94EF4-6AF8-4026-9D1C-BB8474CF7C4C}" presName="space" presStyleCnt="0"/>
      <dgm:spPr/>
    </dgm:pt>
    <dgm:pt modelId="{BC9F4771-E159-4033-81EB-9DFA4894F0DB}" type="pres">
      <dgm:prSet presAssocID="{9755B054-2A0A-4243-A5C5-182AC48ED55B}" presName="composite" presStyleCnt="0"/>
      <dgm:spPr/>
    </dgm:pt>
    <dgm:pt modelId="{31A2965E-BA52-4DAE-B25D-0B8DF9759693}" type="pres">
      <dgm:prSet presAssocID="{9755B054-2A0A-4243-A5C5-182AC48ED55B}" presName="LShape" presStyleLbl="alignNode1" presStyleIdx="2" presStyleCnt="7"/>
      <dgm:spPr/>
    </dgm:pt>
    <dgm:pt modelId="{7D89103A-A049-459F-BE27-3F7CDAB3116F}" type="pres">
      <dgm:prSet presAssocID="{9755B054-2A0A-4243-A5C5-182AC48ED55B}" presName="ParentText" presStyleLbl="revTx" presStyleIdx="1" presStyleCnt="4">
        <dgm:presLayoutVars>
          <dgm:chMax val="0"/>
          <dgm:chPref val="0"/>
          <dgm:bulletEnabled val="1"/>
        </dgm:presLayoutVars>
      </dgm:prSet>
      <dgm:spPr/>
    </dgm:pt>
    <dgm:pt modelId="{3C5452DC-DF54-41F6-A2E7-B2C3D5FFDF04}" type="pres">
      <dgm:prSet presAssocID="{9755B054-2A0A-4243-A5C5-182AC48ED55B}" presName="Triangle" presStyleLbl="alignNode1" presStyleIdx="3" presStyleCnt="7"/>
      <dgm:spPr/>
    </dgm:pt>
    <dgm:pt modelId="{C5E6AA56-FF3F-4B0C-BB85-D5CE068DE08E}" type="pres">
      <dgm:prSet presAssocID="{16C0DDF2-CBDB-4619-ADAC-B681C71B6F89}" presName="sibTrans" presStyleCnt="0"/>
      <dgm:spPr/>
    </dgm:pt>
    <dgm:pt modelId="{9332C6F2-99EA-46F3-8A63-326A0AAEC36C}" type="pres">
      <dgm:prSet presAssocID="{16C0DDF2-CBDB-4619-ADAC-B681C71B6F89}" presName="space" presStyleCnt="0"/>
      <dgm:spPr/>
    </dgm:pt>
    <dgm:pt modelId="{71194B23-C715-4BA4-A045-7005C525AF3E}" type="pres">
      <dgm:prSet presAssocID="{ECDF3F5F-D616-4773-AD86-206CBB2C9A45}" presName="composite" presStyleCnt="0"/>
      <dgm:spPr/>
    </dgm:pt>
    <dgm:pt modelId="{72EB81E9-684C-485A-8117-9D259B875780}" type="pres">
      <dgm:prSet presAssocID="{ECDF3F5F-D616-4773-AD86-206CBB2C9A45}" presName="LShape" presStyleLbl="alignNode1" presStyleIdx="4" presStyleCnt="7"/>
      <dgm:spPr/>
    </dgm:pt>
    <dgm:pt modelId="{D789AC9C-80C2-4DAF-A9CF-4E79F9DAA1AC}" type="pres">
      <dgm:prSet presAssocID="{ECDF3F5F-D616-4773-AD86-206CBB2C9A45}" presName="ParentText" presStyleLbl="revTx" presStyleIdx="2" presStyleCnt="4">
        <dgm:presLayoutVars>
          <dgm:chMax val="0"/>
          <dgm:chPref val="0"/>
          <dgm:bulletEnabled val="1"/>
        </dgm:presLayoutVars>
      </dgm:prSet>
      <dgm:spPr/>
    </dgm:pt>
    <dgm:pt modelId="{1D50067A-87B8-435B-B026-B5457AF02675}" type="pres">
      <dgm:prSet presAssocID="{ECDF3F5F-D616-4773-AD86-206CBB2C9A45}" presName="Triangle" presStyleLbl="alignNode1" presStyleIdx="5" presStyleCnt="7"/>
      <dgm:spPr/>
    </dgm:pt>
    <dgm:pt modelId="{BF4F7FD1-FA8A-4C56-A404-B0172E0306C7}" type="pres">
      <dgm:prSet presAssocID="{48E1857D-DABA-49C3-A05A-879561167E94}" presName="sibTrans" presStyleCnt="0"/>
      <dgm:spPr/>
    </dgm:pt>
    <dgm:pt modelId="{32644BF9-5AF3-4D29-BE08-74A83ECBD4A9}" type="pres">
      <dgm:prSet presAssocID="{48E1857D-DABA-49C3-A05A-879561167E94}" presName="space" presStyleCnt="0"/>
      <dgm:spPr/>
    </dgm:pt>
    <dgm:pt modelId="{34B2BED8-9D9E-4B33-A8A7-2CC4A0ED4095}" type="pres">
      <dgm:prSet presAssocID="{D7893660-5BFC-4EEE-852D-A0B87874F466}" presName="composite" presStyleCnt="0"/>
      <dgm:spPr/>
    </dgm:pt>
    <dgm:pt modelId="{45F51B91-CDE2-4150-ABC9-E07326939C02}" type="pres">
      <dgm:prSet presAssocID="{D7893660-5BFC-4EEE-852D-A0B87874F466}" presName="LShape" presStyleLbl="alignNode1" presStyleIdx="6" presStyleCnt="7"/>
      <dgm:spPr/>
    </dgm:pt>
    <dgm:pt modelId="{C1303DAA-A72B-4927-BF7B-07847C41FFDF}" type="pres">
      <dgm:prSet presAssocID="{D7893660-5BFC-4EEE-852D-A0B87874F466}" presName="ParentText" presStyleLbl="revTx" presStyleIdx="3" presStyleCnt="4">
        <dgm:presLayoutVars>
          <dgm:chMax val="0"/>
          <dgm:chPref val="0"/>
          <dgm:bulletEnabled val="1"/>
        </dgm:presLayoutVars>
      </dgm:prSet>
      <dgm:spPr/>
    </dgm:pt>
  </dgm:ptLst>
  <dgm:cxnLst>
    <dgm:cxn modelId="{562DE018-A951-4CE6-882D-10E86DD91AED}" srcId="{9596FC0A-FD31-4A13-A101-B34906B5FCA3}" destId="{D7893660-5BFC-4EEE-852D-A0B87874F466}" srcOrd="3" destOrd="0" parTransId="{6EEC88D9-076A-419A-9A6B-120C27DF31EB}" sibTransId="{DDFB99C5-58BB-421F-9CEC-742A00ABA300}"/>
    <dgm:cxn modelId="{E2BD9F22-0B50-46E3-BAED-8E33F3EF52A7}" type="presOf" srcId="{D7893660-5BFC-4EEE-852D-A0B87874F466}" destId="{C1303DAA-A72B-4927-BF7B-07847C41FFDF}" srcOrd="0" destOrd="0" presId="urn:microsoft.com/office/officeart/2009/3/layout/StepUpProcess"/>
    <dgm:cxn modelId="{1BAAE84C-B4C5-4E73-B9B1-02C29868C3E6}" type="presOf" srcId="{ECDF3F5F-D616-4773-AD86-206CBB2C9A45}" destId="{D789AC9C-80C2-4DAF-A9CF-4E79F9DAA1AC}" srcOrd="0" destOrd="0" presId="urn:microsoft.com/office/officeart/2009/3/layout/StepUpProcess"/>
    <dgm:cxn modelId="{EE26EA72-087D-4F8D-9070-C1852D70C64A}" srcId="{9596FC0A-FD31-4A13-A101-B34906B5FCA3}" destId="{9755B054-2A0A-4243-A5C5-182AC48ED55B}" srcOrd="1" destOrd="0" parTransId="{8A628A53-949A-440A-AA57-8A743CA87032}" sibTransId="{16C0DDF2-CBDB-4619-ADAC-B681C71B6F89}"/>
    <dgm:cxn modelId="{70223BA7-3977-4363-B8B1-9018CF9464B6}" type="presOf" srcId="{9755B054-2A0A-4243-A5C5-182AC48ED55B}" destId="{7D89103A-A049-459F-BE27-3F7CDAB3116F}" srcOrd="0" destOrd="0" presId="urn:microsoft.com/office/officeart/2009/3/layout/StepUpProcess"/>
    <dgm:cxn modelId="{7AA0C1BB-5351-49F2-A43B-1BDC920190A8}" type="presOf" srcId="{9596FC0A-FD31-4A13-A101-B34906B5FCA3}" destId="{E1C5162A-7220-4DEC-A00E-88E41A0FBFB7}" srcOrd="0" destOrd="0" presId="urn:microsoft.com/office/officeart/2009/3/layout/StepUpProcess"/>
    <dgm:cxn modelId="{2EE4C9C5-18F6-4208-BFC2-DDFBC96794DA}" srcId="{9596FC0A-FD31-4A13-A101-B34906B5FCA3}" destId="{7E095769-9D9B-40C6-A448-32B20215D868}" srcOrd="0" destOrd="0" parTransId="{F4600BDA-8F82-442F-A2E5-6E673A39A7ED}" sibTransId="{2FD94EF4-6AF8-4026-9D1C-BB8474CF7C4C}"/>
    <dgm:cxn modelId="{98F83CF4-04E0-4019-ADAD-02149DA9E92B}" srcId="{9596FC0A-FD31-4A13-A101-B34906B5FCA3}" destId="{ECDF3F5F-D616-4773-AD86-206CBB2C9A45}" srcOrd="2" destOrd="0" parTransId="{2B13BBD9-23B6-4A64-8160-2979AC683130}" sibTransId="{48E1857D-DABA-49C3-A05A-879561167E94}"/>
    <dgm:cxn modelId="{19CA1EFA-6E30-48AB-9169-FBD3733306D8}" type="presOf" srcId="{7E095769-9D9B-40C6-A448-32B20215D868}" destId="{70D0D292-7A19-4BB9-92FE-398428920B5A}" srcOrd="0" destOrd="0" presId="urn:microsoft.com/office/officeart/2009/3/layout/StepUpProcess"/>
    <dgm:cxn modelId="{4A92DC72-1C29-4066-9066-2B3F109B73A6}" type="presParOf" srcId="{E1C5162A-7220-4DEC-A00E-88E41A0FBFB7}" destId="{87829CA9-EEC9-440A-95A0-711332578C97}" srcOrd="0" destOrd="0" presId="urn:microsoft.com/office/officeart/2009/3/layout/StepUpProcess"/>
    <dgm:cxn modelId="{65A324FE-3A72-46CB-AB0F-48288DB4D980}" type="presParOf" srcId="{87829CA9-EEC9-440A-95A0-711332578C97}" destId="{9270B02A-591F-4475-8B46-CA257B56BD42}" srcOrd="0" destOrd="0" presId="urn:microsoft.com/office/officeart/2009/3/layout/StepUpProcess"/>
    <dgm:cxn modelId="{B7641341-7687-4E96-9A67-BCCA1DC079CE}" type="presParOf" srcId="{87829CA9-EEC9-440A-95A0-711332578C97}" destId="{70D0D292-7A19-4BB9-92FE-398428920B5A}" srcOrd="1" destOrd="0" presId="urn:microsoft.com/office/officeart/2009/3/layout/StepUpProcess"/>
    <dgm:cxn modelId="{2D982769-D530-451D-B0B9-79FC2E1086BE}" type="presParOf" srcId="{87829CA9-EEC9-440A-95A0-711332578C97}" destId="{6E1B76BE-C8A3-4EFE-B029-79471988039A}" srcOrd="2" destOrd="0" presId="urn:microsoft.com/office/officeart/2009/3/layout/StepUpProcess"/>
    <dgm:cxn modelId="{825DD771-FA76-47CF-9FA0-8C0710127C54}" type="presParOf" srcId="{E1C5162A-7220-4DEC-A00E-88E41A0FBFB7}" destId="{65CCD5B0-6FA3-4512-870D-0688E6DC15BB}" srcOrd="1" destOrd="0" presId="urn:microsoft.com/office/officeart/2009/3/layout/StepUpProcess"/>
    <dgm:cxn modelId="{1AC141DA-AB94-490B-9CB1-6A40AE07004F}" type="presParOf" srcId="{65CCD5B0-6FA3-4512-870D-0688E6DC15BB}" destId="{06A88AE1-611E-4204-A7B3-0D769D20F3DC}" srcOrd="0" destOrd="0" presId="urn:microsoft.com/office/officeart/2009/3/layout/StepUpProcess"/>
    <dgm:cxn modelId="{1F9697A3-B262-48A5-AA76-D0E663A655A2}" type="presParOf" srcId="{E1C5162A-7220-4DEC-A00E-88E41A0FBFB7}" destId="{BC9F4771-E159-4033-81EB-9DFA4894F0DB}" srcOrd="2" destOrd="0" presId="urn:microsoft.com/office/officeart/2009/3/layout/StepUpProcess"/>
    <dgm:cxn modelId="{0C5C56B4-294A-47A8-A8AA-92229D56634C}" type="presParOf" srcId="{BC9F4771-E159-4033-81EB-9DFA4894F0DB}" destId="{31A2965E-BA52-4DAE-B25D-0B8DF9759693}" srcOrd="0" destOrd="0" presId="urn:microsoft.com/office/officeart/2009/3/layout/StepUpProcess"/>
    <dgm:cxn modelId="{CA54501C-B50A-4574-9EC3-1902549C6CD8}" type="presParOf" srcId="{BC9F4771-E159-4033-81EB-9DFA4894F0DB}" destId="{7D89103A-A049-459F-BE27-3F7CDAB3116F}" srcOrd="1" destOrd="0" presId="urn:microsoft.com/office/officeart/2009/3/layout/StepUpProcess"/>
    <dgm:cxn modelId="{56A920E3-8786-475D-A46D-A6C98B5F37C5}" type="presParOf" srcId="{BC9F4771-E159-4033-81EB-9DFA4894F0DB}" destId="{3C5452DC-DF54-41F6-A2E7-B2C3D5FFDF04}" srcOrd="2" destOrd="0" presId="urn:microsoft.com/office/officeart/2009/3/layout/StepUpProcess"/>
    <dgm:cxn modelId="{2DBDB027-666C-4653-BE66-6F50B636101A}" type="presParOf" srcId="{E1C5162A-7220-4DEC-A00E-88E41A0FBFB7}" destId="{C5E6AA56-FF3F-4B0C-BB85-D5CE068DE08E}" srcOrd="3" destOrd="0" presId="urn:microsoft.com/office/officeart/2009/3/layout/StepUpProcess"/>
    <dgm:cxn modelId="{72B37DF4-520E-42C4-A095-064BF56AC332}" type="presParOf" srcId="{C5E6AA56-FF3F-4B0C-BB85-D5CE068DE08E}" destId="{9332C6F2-99EA-46F3-8A63-326A0AAEC36C}" srcOrd="0" destOrd="0" presId="urn:microsoft.com/office/officeart/2009/3/layout/StepUpProcess"/>
    <dgm:cxn modelId="{1A6E2490-2732-496A-A74B-89557380CDBF}" type="presParOf" srcId="{E1C5162A-7220-4DEC-A00E-88E41A0FBFB7}" destId="{71194B23-C715-4BA4-A045-7005C525AF3E}" srcOrd="4" destOrd="0" presId="urn:microsoft.com/office/officeart/2009/3/layout/StepUpProcess"/>
    <dgm:cxn modelId="{2F085E8E-74C5-4BB7-9E6F-82681753A748}" type="presParOf" srcId="{71194B23-C715-4BA4-A045-7005C525AF3E}" destId="{72EB81E9-684C-485A-8117-9D259B875780}" srcOrd="0" destOrd="0" presId="urn:microsoft.com/office/officeart/2009/3/layout/StepUpProcess"/>
    <dgm:cxn modelId="{18667A45-0FE2-4073-AA4C-64849B4AE10D}" type="presParOf" srcId="{71194B23-C715-4BA4-A045-7005C525AF3E}" destId="{D789AC9C-80C2-4DAF-A9CF-4E79F9DAA1AC}" srcOrd="1" destOrd="0" presId="urn:microsoft.com/office/officeart/2009/3/layout/StepUpProcess"/>
    <dgm:cxn modelId="{B7F6B86D-D0D3-4DDE-9E7E-4D3A957DA948}" type="presParOf" srcId="{71194B23-C715-4BA4-A045-7005C525AF3E}" destId="{1D50067A-87B8-435B-B026-B5457AF02675}" srcOrd="2" destOrd="0" presId="urn:microsoft.com/office/officeart/2009/3/layout/StepUpProcess"/>
    <dgm:cxn modelId="{7F80C062-50FD-4282-A883-2E8CDE2FE1DB}" type="presParOf" srcId="{E1C5162A-7220-4DEC-A00E-88E41A0FBFB7}" destId="{BF4F7FD1-FA8A-4C56-A404-B0172E0306C7}" srcOrd="5" destOrd="0" presId="urn:microsoft.com/office/officeart/2009/3/layout/StepUpProcess"/>
    <dgm:cxn modelId="{1A6459C7-7EF6-4D30-92EC-F6F7A1D99C4B}" type="presParOf" srcId="{BF4F7FD1-FA8A-4C56-A404-B0172E0306C7}" destId="{32644BF9-5AF3-4D29-BE08-74A83ECBD4A9}" srcOrd="0" destOrd="0" presId="urn:microsoft.com/office/officeart/2009/3/layout/StepUpProcess"/>
    <dgm:cxn modelId="{39B6C53D-D583-4441-8258-2FE45FC1C7A2}" type="presParOf" srcId="{E1C5162A-7220-4DEC-A00E-88E41A0FBFB7}" destId="{34B2BED8-9D9E-4B33-A8A7-2CC4A0ED4095}" srcOrd="6" destOrd="0" presId="urn:microsoft.com/office/officeart/2009/3/layout/StepUpProcess"/>
    <dgm:cxn modelId="{42C918C6-35C2-4E58-BAE9-F0BB1C10867D}" type="presParOf" srcId="{34B2BED8-9D9E-4B33-A8A7-2CC4A0ED4095}" destId="{45F51B91-CDE2-4150-ABC9-E07326939C02}" srcOrd="0" destOrd="0" presId="urn:microsoft.com/office/officeart/2009/3/layout/StepUpProcess"/>
    <dgm:cxn modelId="{C351E5D4-D9D6-431A-83F1-287E1D3F23EB}" type="presParOf" srcId="{34B2BED8-9D9E-4B33-A8A7-2CC4A0ED4095}" destId="{C1303DAA-A72B-4927-BF7B-07847C41FFD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0B02A-591F-4475-8B46-CA257B56BD42}">
      <dsp:nvSpPr>
        <dsp:cNvPr id="0" name=""/>
        <dsp:cNvSpPr/>
      </dsp:nvSpPr>
      <dsp:spPr>
        <a:xfrm rot="5400000">
          <a:off x="300578" y="214413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D0D292-7A19-4BB9-92FE-398428920B5A}">
      <dsp:nvSpPr>
        <dsp:cNvPr id="0" name=""/>
        <dsp:cNvSpPr/>
      </dsp:nvSpPr>
      <dsp:spPr>
        <a:xfrm>
          <a:off x="150140" y="259220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Formulas</a:t>
          </a:r>
        </a:p>
      </dsp:txBody>
      <dsp:txXfrm>
        <a:off x="150140" y="2592205"/>
        <a:ext cx="1353873" cy="1186749"/>
      </dsp:txXfrm>
    </dsp:sp>
    <dsp:sp modelId="{6E1B76BE-C8A3-4EFE-B029-79471988039A}">
      <dsp:nvSpPr>
        <dsp:cNvPr id="0" name=""/>
        <dsp:cNvSpPr/>
      </dsp:nvSpPr>
      <dsp:spPr>
        <a:xfrm>
          <a:off x="1248566" y="2033735"/>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A2965E-BA52-4DAE-B25D-0B8DF9759693}">
      <dsp:nvSpPr>
        <dsp:cNvPr id="0" name=""/>
        <dsp:cNvSpPr/>
      </dsp:nvSpPr>
      <dsp:spPr>
        <a:xfrm rot="5400000">
          <a:off x="1957983" y="1734012"/>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9103A-A049-459F-BE27-3F7CDAB3116F}">
      <dsp:nvSpPr>
        <dsp:cNvPr id="0" name=""/>
        <dsp:cNvSpPr/>
      </dsp:nvSpPr>
      <dsp:spPr>
        <a:xfrm>
          <a:off x="1807546" y="2182078"/>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PivotTables</a:t>
          </a:r>
        </a:p>
      </dsp:txBody>
      <dsp:txXfrm>
        <a:off x="1807546" y="2182078"/>
        <a:ext cx="1353873" cy="1186749"/>
      </dsp:txXfrm>
    </dsp:sp>
    <dsp:sp modelId="{3C5452DC-DF54-41F6-A2E7-B2C3D5FFDF04}">
      <dsp:nvSpPr>
        <dsp:cNvPr id="0" name=""/>
        <dsp:cNvSpPr/>
      </dsp:nvSpPr>
      <dsp:spPr>
        <a:xfrm>
          <a:off x="2905971" y="1623608"/>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EB81E9-684C-485A-8117-9D259B875780}">
      <dsp:nvSpPr>
        <dsp:cNvPr id="0" name=""/>
        <dsp:cNvSpPr/>
      </dsp:nvSpPr>
      <dsp:spPr>
        <a:xfrm rot="5400000">
          <a:off x="3615389" y="1323886"/>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89AC9C-80C2-4DAF-A9CF-4E79F9DAA1AC}">
      <dsp:nvSpPr>
        <dsp:cNvPr id="0" name=""/>
        <dsp:cNvSpPr/>
      </dsp:nvSpPr>
      <dsp:spPr>
        <a:xfrm>
          <a:off x="3464951" y="1771952"/>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Power Query</a:t>
          </a:r>
        </a:p>
      </dsp:txBody>
      <dsp:txXfrm>
        <a:off x="3464951" y="1771952"/>
        <a:ext cx="1353873" cy="1186749"/>
      </dsp:txXfrm>
    </dsp:sp>
    <dsp:sp modelId="{1D50067A-87B8-435B-B026-B5457AF02675}">
      <dsp:nvSpPr>
        <dsp:cNvPr id="0" name=""/>
        <dsp:cNvSpPr/>
      </dsp:nvSpPr>
      <dsp:spPr>
        <a:xfrm>
          <a:off x="4563376" y="1213481"/>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F51B91-CDE2-4150-ABC9-E07326939C02}">
      <dsp:nvSpPr>
        <dsp:cNvPr id="0" name=""/>
        <dsp:cNvSpPr/>
      </dsp:nvSpPr>
      <dsp:spPr>
        <a:xfrm rot="5400000">
          <a:off x="5272794" y="91375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303DAA-A72B-4927-BF7B-07847C41FFDF}">
      <dsp:nvSpPr>
        <dsp:cNvPr id="0" name=""/>
        <dsp:cNvSpPr/>
      </dsp:nvSpPr>
      <dsp:spPr>
        <a:xfrm>
          <a:off x="5122356" y="136182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Copilot</a:t>
          </a:r>
          <a:endParaRPr lang="en-US" sz="1800" kern="1200" dirty="0"/>
        </a:p>
      </dsp:txBody>
      <dsp:txXfrm>
        <a:off x="5122356" y="1361825"/>
        <a:ext cx="1353873" cy="118674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DF7370-300C-47B8-1C2D-B35A0E00BCFD}"/>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CD20E182-E23A-FEC5-FB58-4EBA2D6CCE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0D562B33-7089-82F8-B4D0-9980B993F1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framework helps make sense of all the vocabulary we’ve been talking about. Instead of treating “copilots” and “agents” as fuzzy marketing terms, it breaks things down by two dimensions: how integrated the tool is with your systems, and how much automation it can actually perform.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the top left, you have copilots. They’re highly integrated because they sit inside your existing apps, but they still rely on you to drive the workflow. They improve your work, but they don’t take it over.</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 the right, you have agents. They combine that same level of integration with the ability to take multi-step actions on their own. So they’re not just responding to you, they’re actually completing tasks across systems.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Below that, you have assistants and autopilots. These are less connected to your internal data and tools, even if some of them can automate quite a bit.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main idea here is that Excel is moving from the “copilot” box toward the “agent” box. That’s why everything suddenly feels like it’s changing. It isn’t just giving you answers anymore — it’s starting to orchestrate real work.</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6329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8C3C6BE-439D-D2EE-A1B1-9596610E82F2}"/>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20C9B345-CCBE-1F95-CCA2-ADA8D7E8C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994985FF-FC14-96F3-0EB2-9CA88FE4881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framework helps make sense of all the vocabulary we’ve been talking about. Instead of treating “copilots” and “agents” as fuzzy marketing terms, it breaks things down by two dimensions: how integrated the tool is with your systems, and how much automation it can actually perform.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the top left, you have copilots. They’re highly integrated because they sit inside your existing apps, but they still rely on you to drive the workflow. They improve your work, but they don’t take it over.</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 the right, you have agents. They combine that same level of integration with the ability to take multi-step actions on their own. So they’re not just responding to you, they’re actually completing tasks across systems.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Below that, you have assistants and autopilots. These are less connected to your internal data and tools, even if some of them can automate quite a bit.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main idea here is that Excel is moving from the “copilot” box toward the “agent” box. That’s why everything suddenly feels like it’s changing. It isn’t just giving you answers anymore — it’s starting to orchestrate real work.</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3815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6814FF76-D1FF-54C8-140D-4D4FBA235973}"/>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1C50A2A4-86CF-0875-3941-8CED12CC0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A9CAABA2-47E2-03FF-D47D-B3C4C66B62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MSFT draws a distinction between copilots and agents, but in practice the language gets blurry. Copilots are supposed to help you inside an app, while agents are supposed to run multi-step tasks across apps. But then you open Copilot Studio and the first thing it tells you is that you can build your own “agent,” even though it’s branded as a copilot.</a:t>
            </a:r>
          </a:p>
          <a:p>
            <a:pPr marL="158750" indent="0">
              <a:buNone/>
            </a:pPr>
            <a:endParaRPr lang="en-US" dirty="0"/>
          </a:p>
          <a:p>
            <a:pPr marL="158750" indent="0">
              <a:buNone/>
            </a:pPr>
            <a:r>
              <a:rPr lang="en-US" dirty="0"/>
              <a:t>So part of what we’re doing today is cutting through that. The terminology is evolving, the marketing messages don’t always line up, and honestly even Microsoft mixes the words. What matters for us is understanding what these tools can actually do: follow goals, take actions, and complete work that used to take you a lot of manual effort. The names will shift, but the capability is what’s important.</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78118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6ADBC2-6034-7801-125D-E1DBA8595AA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BEDE10F6-455A-9772-63B1-21B384071A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A0CB540-8AFB-D4B6-33A3-9AB7F04DA3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For this part, I want to open things up and hear from you. Copilot in Excel has been out long enough that most people have at least tried it once or twice. I’m curious what your experience has been so far. What worked well for you, and what didn’t land? There’s no right answer here — every team uses Excel differently, so your feedback helps shape the rest of the session.</a:t>
            </a:r>
          </a:p>
          <a:p>
            <a:pPr marL="158750" indent="0">
              <a:buNone/>
            </a:pPr>
            <a:br>
              <a:rPr lang="en-US" dirty="0"/>
            </a:br>
            <a:r>
              <a:rPr lang="en-US" dirty="0"/>
              <a:t>The second question is about possibilities. Based on the work you do every day, where do you see Excel needing more help? Think about the repetitive tasks, the handoffs, the manual steps that always break, or the places where you wish Excel could just take something off your plate. Those are the kinds of scenarios where agent-style assistance can really shine. The more examples you share, the easier it is to connect today’s concepts to your real workflow.</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5700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For this exercise, we’re going to experiment with Agent Mode using a simple workbook called agent-mode.xlsx. The goal isn’t to “finish” anything perfectly — the goal is to see how the agent behaves with different kinds of </a:t>
            </a:r>
            <a:r>
              <a:rPr lang="en-US" b="0" dirty="0" err="1"/>
              <a:t>tasks.I’ve</a:t>
            </a:r>
            <a:r>
              <a:rPr lang="en-US" b="0" dirty="0"/>
              <a:t> given you three example use cases to try. The loan calculator is a straightforward structured task. Variance analysis introduces more contextual decision-making. And the monthly close pack is intentionally a little messy, because that’s what real work often looks like. Try a couple of these and see how far Agent Mode gets before it needs </a:t>
            </a:r>
            <a:r>
              <a:rPr lang="en-US" b="0" dirty="0" err="1"/>
              <a:t>clarification.As</a:t>
            </a:r>
            <a:r>
              <a:rPr lang="en-US" b="0" dirty="0"/>
              <a:t> you’re working, pay attention to what the agent does well. Does it follow instructions? Does it break down the task correctly? And just as important, notice where it stalls or gives vague answers. Those gaps tell us a lot about where the technology is </a:t>
            </a:r>
            <a:r>
              <a:rPr lang="en-US" b="0" dirty="0" err="1"/>
              <a:t>today.Finally</a:t>
            </a:r>
            <a:r>
              <a:rPr lang="en-US" b="0" dirty="0"/>
              <a:t>, think about how this fits in with the other AI tools we’ve talked about. When should something be a Power Query step? When should it be a Copilot prompt? When should it be an Agent Mode workflow? The more you tease that apart, the easier it becomes to choose the right tool in real work.</a:t>
            </a:r>
            <a:endParaRPr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241EB742-808B-68E4-C756-1C85591EF7EB}"/>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EC133FCA-133D-1A58-B0F5-50D0133D3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96134AFC-FC2F-84A7-798A-14816AEDE0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For this exercise, we’re keeping things intentionally simple because the goal is to practice all three tools without getting stuck in a huge project. We’re using the </a:t>
            </a:r>
            <a:r>
              <a:rPr lang="en-US" b="0" dirty="0" err="1"/>
              <a:t>Gapminder</a:t>
            </a:r>
            <a:r>
              <a:rPr lang="en-US" b="0" dirty="0"/>
              <a:t> dataset, which is great because it gives you decades of global development data in a very clean format.</a:t>
            </a:r>
          </a:p>
          <a:p>
            <a:pPr marL="0" lvl="0" indent="0" algn="l" rtl="0">
              <a:lnSpc>
                <a:spcPct val="100000"/>
              </a:lnSpc>
              <a:spcBef>
                <a:spcPts val="0"/>
              </a:spcBef>
              <a:spcAft>
                <a:spcPts val="0"/>
              </a:spcAft>
              <a:buSzPts val="1100"/>
              <a:buNone/>
            </a:pPr>
            <a:r>
              <a:rPr lang="en-US" b="0" dirty="0"/>
              <a:t>First, you’ll start with Researcher. Ask one big-picture question about global development since 1960. Don’t overthink it. You can focus on life expectancy, GDP per capita, population, regional differences, or any long-term trend you find interesting. The point is to get a short written overview that gives you context you can reuse later. You only need a couple paragraphs.</a:t>
            </a:r>
          </a:p>
          <a:p>
            <a:pPr marL="0" lvl="0" indent="0" algn="l" rtl="0">
              <a:lnSpc>
                <a:spcPct val="100000"/>
              </a:lnSpc>
              <a:spcBef>
                <a:spcPts val="0"/>
              </a:spcBef>
              <a:spcAft>
                <a:spcPts val="0"/>
              </a:spcAft>
              <a:buSzPts val="1100"/>
              <a:buNone/>
            </a:pPr>
            <a:r>
              <a:rPr lang="en-US" b="0" dirty="0"/>
              <a:t>Next, switch to Analyst. Here, you’ll ask a question directly about the </a:t>
            </a:r>
            <a:r>
              <a:rPr lang="en-US" b="0" dirty="0" err="1"/>
              <a:t>Gapminder</a:t>
            </a:r>
            <a:r>
              <a:rPr lang="en-US" b="0" dirty="0"/>
              <a:t> sheet. Again, pick one angle. Maybe you look at which countries improved the fastest, or which regions show the strongest growth, or where things diverge over time. Ask for one chart along with the answer. You’re basically looking for one clean, defensible insight you can bring into your summary.</a:t>
            </a:r>
          </a:p>
          <a:p>
            <a:pPr marL="0" lvl="0" indent="0" algn="l" rtl="0">
              <a:lnSpc>
                <a:spcPct val="100000"/>
              </a:lnSpc>
              <a:spcBef>
                <a:spcPts val="0"/>
              </a:spcBef>
              <a:spcAft>
                <a:spcPts val="0"/>
              </a:spcAft>
              <a:buSzPts val="1100"/>
              <a:buNone/>
            </a:pPr>
            <a:r>
              <a:rPr lang="en-US" b="0" dirty="0"/>
              <a:t>Finally, move into Agent Mode. This is where you pull everything together into a simple one-page snapshot. Ask Agent Mode to build a new worksheet that includes your short written summary, one numeric highlight or small table, and one chart—either the Analyst chart or a new one. You can also ask for a little formatting or layout help. The goal isn’t perfection; it’s learning how to direct the agent to assemble something </a:t>
            </a:r>
            <a:r>
              <a:rPr lang="en-US" b="0" err="1"/>
              <a:t>coherent</a:t>
            </a:r>
            <a:r>
              <a:rPr lang="en-US" b="0"/>
              <a:t>.</a:t>
            </a:r>
          </a:p>
          <a:p>
            <a:pPr marL="0" lvl="0" indent="0" algn="l" rtl="0">
              <a:lnSpc>
                <a:spcPct val="100000"/>
              </a:lnSpc>
              <a:spcBef>
                <a:spcPts val="0"/>
              </a:spcBef>
              <a:spcAft>
                <a:spcPts val="0"/>
              </a:spcAft>
              <a:buSzPts val="1100"/>
              <a:buNone/>
            </a:pPr>
            <a:r>
              <a:rPr lang="en-US" b="0"/>
              <a:t>By </a:t>
            </a:r>
            <a:r>
              <a:rPr lang="en-US" b="0" dirty="0"/>
              <a:t>the end, you should have a concise “development snapshot” with context from Researcher, an actual analytical finding from Analyst, and a clean, finished report that Agent Mode helped you build.</a:t>
            </a:r>
            <a:endParaRPr b="0" dirty="0"/>
          </a:p>
        </p:txBody>
      </p:sp>
    </p:spTree>
    <p:extLst>
      <p:ext uri="{BB962C8B-B14F-4D97-AF65-F5344CB8AC3E}">
        <p14:creationId xmlns:p14="http://schemas.microsoft.com/office/powerpoint/2010/main" val="957187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22CB83C4-7196-8CBC-B732-CB61DF583D29}"/>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5D7F65C4-8C3F-BAA0-48F3-FF579F89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135FB517-81B8-DE9E-C9DE-6D66FF46A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82540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A2644D6-90A3-8F7E-8DA5-6505ECF03EC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C82E69D5-18A0-C8CF-DDAF-1DCEDE3A2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1892E3B-FEAD-D82C-CE82-5FCD90F70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156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E3AF3498-067A-210F-A890-C539B807D792}"/>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B9A63445-3FEE-4E64-AFAD-DB593B385B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876FAAA1-11D3-E2D8-703C-468C989A8B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0" dirty="0"/>
          </a:p>
        </p:txBody>
      </p:sp>
    </p:spTree>
    <p:extLst>
      <p:ext uri="{BB962C8B-B14F-4D97-AF65-F5344CB8AC3E}">
        <p14:creationId xmlns:p14="http://schemas.microsoft.com/office/powerpoint/2010/main" val="561977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6EA23611-C904-B652-7C00-C8F3F301F6EE}"/>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76EC35C6-C4BE-FE52-1183-C80CEDE0A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A56ED600-E502-5784-147B-CC83607F34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0" dirty="0"/>
          </a:p>
        </p:txBody>
      </p:sp>
    </p:spTree>
    <p:extLst>
      <p:ext uri="{BB962C8B-B14F-4D97-AF65-F5344CB8AC3E}">
        <p14:creationId xmlns:p14="http://schemas.microsoft.com/office/powerpoint/2010/main" val="102886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51FB17E0-3A35-25FD-680E-14EA39F87B8C}"/>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84380E29-1B2D-26CB-6215-7A21AC6357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5B2F77A6-DE3E-2007-D964-02D045800C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slide sets the stage for everything we’re doing today. The modern Excel experience isn’t just Excel anymore — it’s an ecosystem. Each layer plays a different role, and when you understand how they work together, everything suddenly feels a lot less overwhelming.</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start at the bottom with Power BI and Dataverse. This is your data backbone. It’s where governed, trusted data lives. If your foundation isn’t solid, the rest of the stack struggles.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Above that is Power Query and Dataflows. This is the engine that cleans, shapes, and prepares the data. It eliminates all the manual fixing and re-formatting that slows analysts down.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Next is Excel itself — Agent Mode, Copilot, and Python. This is the analysis layer. It’s where you explore, model, and interpret the data. This is the world most analysts live in day-to-day, and AI is making this layer far more powerful.</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One level up, you’ve got Office Scripts and Power Automate. This is the automation layer. Once you know what you want to happen, these tools help you make it happen on a schedule, at scale, or across systems.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And at the very top is Copilot Studio. This is where you customize, govern, and extend all of this. It’s how you build copilots and agents tailored to your company’s language, data, and workflows.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So the big idea is: Excel isn’t a standalone app anymore. It’s part of a modern AI stack that can clean data, analyze it, automate it, and now even act on it. The more comfortable you are with this stack, the more leverage you get from every layer.</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17819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0B6AFF7E-F7A4-85D6-66AB-B9EE06B5ABF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EF933CFD-97A5-FB58-4B02-6DBE70F9A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4090217C-950D-E271-B366-0F2D4D3D4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99226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3197A07-7361-7CCC-117E-3515B892F26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29C0DAA1-CA0D-5953-AC72-CFFB2E6FD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621DF31-4AB6-FF76-8469-62E97735D6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67750F1-9A57-57F8-3446-55DA5119FE26}"/>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060D08EE-45D5-C89D-DC8C-5653EDB4CE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8991410A-B5EE-D4A6-C581-E5FE27856E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diagram shows what an automated AI workflow looks like — a sequence of predefined steps that move from a trigger to a final output. You can think of it as a chain reaction: something starts the process, different actions happen automatically, and along the way, AI steps in to add intelligence or decision-making.</a:t>
            </a:r>
          </a:p>
          <a:p>
            <a:pPr marL="0" lvl="0" indent="0" algn="l" rtl="0">
              <a:lnSpc>
                <a:spcPct val="100000"/>
              </a:lnSpc>
              <a:spcBef>
                <a:spcPts val="0"/>
              </a:spcBef>
              <a:spcAft>
                <a:spcPts val="0"/>
              </a:spcAft>
              <a:buSzPts val="1100"/>
              <a:buNone/>
            </a:pPr>
            <a:r>
              <a:rPr lang="en-US" dirty="0"/>
              <a:t>It all begins with a trigger — something that tells the workflow to start. In Excel or Power Automate, that could be a new row added to a table, a file uploaded to OneDrive, or even a scheduled time like “every Monday morning.” The trigger is what kicks everything off without you having to manually do anything.</a:t>
            </a:r>
          </a:p>
          <a:p>
            <a:pPr marL="0" lvl="0" indent="0" algn="l" rtl="0">
              <a:lnSpc>
                <a:spcPct val="100000"/>
              </a:lnSpc>
              <a:spcBef>
                <a:spcPts val="0"/>
              </a:spcBef>
              <a:spcAft>
                <a:spcPts val="0"/>
              </a:spcAft>
              <a:buSzPts val="1100"/>
              <a:buNone/>
            </a:pPr>
            <a:r>
              <a:rPr lang="en-US" dirty="0"/>
              <a:t>Then we have Step 1, which is often a preparation step. Maybe it’s collecting the data, formatting it, or sending it into Excel. This could be where Power Automate connects to a SharePoint list, a form submission, or a Teams message and feeds that data into your workbook.</a:t>
            </a:r>
          </a:p>
          <a:p>
            <a:pPr marL="0" lvl="0" indent="0" algn="l" rtl="0">
              <a:lnSpc>
                <a:spcPct val="100000"/>
              </a:lnSpc>
              <a:spcBef>
                <a:spcPts val="0"/>
              </a:spcBef>
              <a:spcAft>
                <a:spcPts val="0"/>
              </a:spcAft>
              <a:buSzPts val="1100"/>
              <a:buNone/>
            </a:pPr>
            <a:r>
              <a:rPr lang="en-US" dirty="0"/>
              <a:t>Next comes the AI Step — this is where Copilot or another AI model gets involved. This could be an AI Builder action inside Power Automate that summarizes text, classifies feedback, or extracts key details from a document. Or it might be Copilot inside Excel generating a formula, building a chart, or explaining data patterns automatically. The AI step takes what used to be manual analysis and turns it into an automated, intelligent action.</a:t>
            </a:r>
          </a:p>
          <a:p>
            <a:pPr marL="0" lvl="0" indent="0" algn="l" rtl="0">
              <a:lnSpc>
                <a:spcPct val="100000"/>
              </a:lnSpc>
              <a:spcBef>
                <a:spcPts val="0"/>
              </a:spcBef>
              <a:spcAft>
                <a:spcPts val="0"/>
              </a:spcAft>
              <a:buSzPts val="1100"/>
              <a:buNone/>
            </a:pPr>
            <a:r>
              <a:rPr lang="en-US" dirty="0"/>
              <a:t>After that, there can be more steps — maybe sending results back to Excel, notifying someone in Teams, or updating a dashboard. Each step builds on the last, flowing seamlessly without human intervention.</a:t>
            </a:r>
          </a:p>
          <a:p>
            <a:pPr marL="0" lvl="0" indent="0" algn="l" rtl="0">
              <a:lnSpc>
                <a:spcPct val="100000"/>
              </a:lnSpc>
              <a:spcBef>
                <a:spcPts val="0"/>
              </a:spcBef>
              <a:spcAft>
                <a:spcPts val="0"/>
              </a:spcAft>
              <a:buSzPts val="1100"/>
              <a:buNone/>
            </a:pPr>
            <a:r>
              <a:rPr lang="en-US" dirty="0"/>
              <a:t>Finally, we reach the output, which is the end goal of the automation. That might be a refreshed Excel report, an email summary, or a new dataset ready for review. The beauty of it is that the whole process runs automatically once it’s designed — no constant copying, pasting, or checking formulas.</a:t>
            </a:r>
          </a:p>
          <a:p>
            <a:pPr marL="0" lvl="0" indent="0" algn="l" rtl="0">
              <a:lnSpc>
                <a:spcPct val="100000"/>
              </a:lnSpc>
              <a:spcBef>
                <a:spcPts val="0"/>
              </a:spcBef>
              <a:spcAft>
                <a:spcPts val="0"/>
              </a:spcAft>
              <a:buSzPts val="1100"/>
              <a:buNone/>
            </a:pPr>
            <a:r>
              <a:rPr lang="en-US" dirty="0"/>
              <a:t>So, in short, this kind of workflow connects automation tools like Power Automate with AI capabilities from Copilot or AI Builder to take everyday Excel tasks — things like reporting, data cleaning, or summarizing — and turn them into intelligent, repeatable processes.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3823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AB2DD653-4E12-9A16-74D6-8A8E04397BA6}"/>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435B1853-6EDA-D435-0A16-9597AE5A32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BCADBEB-0985-12F7-8441-BEB56E55AC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diagram shows the core idea behind an agentic workflow. Everything starts with a trigger. That could be a scheduled time, a user action, an event in another system, or even a message. Once the trigger fires, control passes to the AI </a:t>
            </a:r>
            <a:r>
              <a:rPr lang="en-US" dirty="0" err="1"/>
              <a:t>agent.The</a:t>
            </a:r>
            <a:r>
              <a:rPr lang="en-US" dirty="0"/>
              <a:t> agent’s job is to figure out the steps needed to reach the goal. And the important part is that the agent isn’t just following a script. It can draw on three things: the instructions you gave it, the memory it has access to, and the tools it’s allowed to use. Those might include connectors, APIs, retrieval sources, or actions in Power </a:t>
            </a:r>
            <a:r>
              <a:rPr lang="en-US" dirty="0" err="1"/>
              <a:t>Automate.From</a:t>
            </a:r>
            <a:r>
              <a:rPr lang="en-US" dirty="0"/>
              <a:t> there, the agent decides which actions to take and in what order. It keeps adjusting based on the context it sees, and it keeps working until it produces an output. That output might be a document, a dataset, a message, an update in a system, or something else </a:t>
            </a:r>
            <a:r>
              <a:rPr lang="en-US" dirty="0" err="1"/>
              <a:t>entirely.So</a:t>
            </a:r>
            <a:r>
              <a:rPr lang="en-US" dirty="0"/>
              <a:t> even though we’re building this in Copilot Studio, the workflow here is very agent-like. It’s not just a single prompt. It’s a goal-directed system that figures out the how on its own.</a:t>
            </a:r>
            <a:endParaRPr dirty="0"/>
          </a:p>
        </p:txBody>
      </p:sp>
    </p:spTree>
    <p:extLst>
      <p:ext uri="{BB962C8B-B14F-4D97-AF65-F5344CB8AC3E}">
        <p14:creationId xmlns:p14="http://schemas.microsoft.com/office/powerpoint/2010/main" val="50875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0426EB75-D648-7ED0-A4AA-BD54A47A6A36}"/>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0D1905BD-2C8E-7B89-762F-FA32B690D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6AD4CCB5-9BA5-0E66-1F6A-8EE4234B79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I’m assuming people do NOT all have access to the tools here. I am going to run, “look don’t touch” style. So many steps otherwise. </a:t>
            </a:r>
          </a:p>
        </p:txBody>
      </p:sp>
    </p:spTree>
    <p:extLst>
      <p:ext uri="{BB962C8B-B14F-4D97-AF65-F5344CB8AC3E}">
        <p14:creationId xmlns:p14="http://schemas.microsoft.com/office/powerpoint/2010/main" val="175159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32FA1624-C487-A16A-DF72-E933167F1BC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35B66321-F9E2-20CD-C0B1-442988891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73F099FE-6321-176B-511C-F8507936B4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578798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F93540A-3781-39E1-243C-618685ED52F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3EC2DCE1-1889-3532-CD38-92618F307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5D054A0-C91C-23B4-0CCC-1199ECEA03A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Walk through where we have used each tool (and where we could still explore here!) </a:t>
            </a:r>
            <a:endParaRPr dirty="0"/>
          </a:p>
        </p:txBody>
      </p:sp>
    </p:spTree>
    <p:extLst>
      <p:ext uri="{BB962C8B-B14F-4D97-AF65-F5344CB8AC3E}">
        <p14:creationId xmlns:p14="http://schemas.microsoft.com/office/powerpoint/2010/main" val="4254377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88C7BB67-2B17-3668-B71E-21CEEBBC938B}"/>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9EE1D02B-42C2-4760-4DA8-BD4F0397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3A9D0E8-A7DA-2B89-2D28-BA98CA461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Agent Mode represents a shift in how we work inside Excel. Instead of building everything step by step, we can describe the outcome we want and let the agent attempt the work. This takes Excel from being a passive tool to something that can actively help us reach a goal. It may feel new at first, but this is the direction the platform is heading.</a:t>
            </a:r>
          </a:p>
          <a:p>
            <a:endParaRPr lang="en-US" dirty="0"/>
          </a:p>
          <a:p>
            <a:r>
              <a:rPr lang="en-US" dirty="0"/>
              <a:t>Even with these new capabilities, human analysts remain essential. We are the ones who define the objective, check the results, and decide whether the output is correct. The tools can accelerate the work, but they still need our judgment and context. This is where analysts continue to add the most value.</a:t>
            </a:r>
          </a:p>
          <a:p>
            <a:endParaRPr lang="en-US" dirty="0"/>
          </a:p>
          <a:p>
            <a:r>
              <a:rPr lang="en-US" dirty="0"/>
              <a:t>The line between Copilot and agents can feel fuzzy, and that is normal. Microsoft’s terminology is evolving. What matters is understanding the strengths of each approach. Copilot is great for conversational help, while agents are better for repeatable tasks and guided objectives. Instead of worrying about labels, we look at the value each tool provides.</a:t>
            </a:r>
          </a:p>
          <a:p>
            <a:endParaRPr lang="en-US" dirty="0"/>
          </a:p>
          <a:p>
            <a:r>
              <a:rPr lang="en-US" dirty="0"/>
              <a:t>You do not need the entire Microsoft AI stack to benefit from what you are learning today. Even if you do not have Dataverse or Copilot Studio at work, these concepts will improve how you use Copilot and Excel in your current environment. The mindset of setting goals and supervising AI applies everywhere.</a:t>
            </a:r>
          </a:p>
          <a:p>
            <a:endParaRPr lang="en-US" dirty="0"/>
          </a:p>
          <a:p>
            <a:r>
              <a:rPr lang="en-US" dirty="0"/>
              <a:t>Finally, this is still an emerging space. By learning agentic workflows early, you position yourself ahead of the curve. As these tools continue to mature, the people who understand how they fit together will have a real advantage in shaping how their organizations work with data.</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1991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539A46FD-57A3-0C5D-70FD-A83CDE86E9DE}"/>
            </a:ext>
          </a:extLst>
        </p:cNvPr>
        <p:cNvGrpSpPr/>
        <p:nvPr/>
      </p:nvGrpSpPr>
      <p:grpSpPr>
        <a:xfrm>
          <a:off x="0" y="0"/>
          <a:ext cx="0" cy="0"/>
          <a:chOff x="0" y="0"/>
          <a:chExt cx="0" cy="0"/>
        </a:xfrm>
      </p:grpSpPr>
      <p:sp>
        <p:nvSpPr>
          <p:cNvPr id="526" name="Google Shape;526;p3:notes">
            <a:extLst>
              <a:ext uri="{FF2B5EF4-FFF2-40B4-BE49-F238E27FC236}">
                <a16:creationId xmlns:a16="http://schemas.microsoft.com/office/drawing/2014/main" id="{170D064C-0807-8B89-FC96-9407E9184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a:extLst>
              <a:ext uri="{FF2B5EF4-FFF2-40B4-BE49-F238E27FC236}">
                <a16:creationId xmlns:a16="http://schemas.microsoft.com/office/drawing/2014/main" id="{3D35CB5A-83D0-82F6-1663-37BCEB8FB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97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8E32468A-F26F-FDBF-E4FD-AE07431B4A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36881EAF-0636-F05A-58E6-D2E0896D4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81BCEA6C-7922-F74F-7224-5CF3121E1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6742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0583DFF2-18DB-8874-E961-AECD27F429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651A4254-9677-73A3-6FF0-47FC7A111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F87ED559-F05E-CA13-5860-17DACBE1C7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157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82821718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560916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a3893e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DBA3708-964A-83CD-83A1-15CEDC3AC3A7}"/>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92F28D34-E483-2854-B86B-9F9660E91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D6E0FED0-5CEF-3CC3-2F38-2CD9DAC66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2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9DA56C14-B4C0-9F22-C42B-00FA57399CD1}"/>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395F1F58-A005-AA3F-4828-BEA7F0DC56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15D05BE6-5A1C-71F5-73F8-42140F18D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26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we look back at Excel’s history, you can see these clear jumps in capability. Each one changed what analysts could do without leaving the tool. Formulas gave people real calculation power. PivotTables took that further with fast summarization and reporting. Power Query opened the door to repeatable data cleaning and transformation. And then Copilot arrived and added natural language on top of all of that. Each step expanded what “Excel work” could mean.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now we’re at the next step. AI agents aren’t just another feature. They represent a shift from you doing the work </a:t>
            </a:r>
            <a:r>
              <a:rPr lang="en-US" i="1" dirty="0"/>
              <a:t>inside</a:t>
            </a:r>
            <a:r>
              <a:rPr lang="en-US" dirty="0"/>
              <a:t> Excel to Excel coordinating work for you across tools, data, and processes. This is the same kind of leap we saw when Power Query arrived, but bigger. It means we can start automating decisions, workflows, and tasks that used to take multiple systems and a lot of manual effort. Today I’ll show you what that looks like in practice and how Excel users can take advantage of it right now.</a:t>
            </a:r>
          </a:p>
          <a:p>
            <a:pPr marL="0" lvl="0" indent="0" algn="l" rtl="0">
              <a:spcBef>
                <a:spcPts val="0"/>
              </a:spcBef>
              <a:spcAft>
                <a:spcPts val="0"/>
              </a:spcAft>
              <a:buNone/>
            </a:pPr>
            <a:endParaRPr dirty="0"/>
          </a:p>
        </p:txBody>
      </p:sp>
      <p:sp>
        <p:nvSpPr>
          <p:cNvPr id="535" name="Google Shape;5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A3792B9F-0850-E3D7-171D-0CF451B1BDB3}"/>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9357D064-65BC-C096-2F41-D91016104B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D41264D6-2EBD-6932-9522-C2EA791EF9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0" dirty="0"/>
          </a:p>
        </p:txBody>
      </p:sp>
    </p:spTree>
    <p:extLst>
      <p:ext uri="{BB962C8B-B14F-4D97-AF65-F5344CB8AC3E}">
        <p14:creationId xmlns:p14="http://schemas.microsoft.com/office/powerpoint/2010/main" val="273455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18775F4-C90B-7328-BEF5-4B31599E3B90}"/>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50509318-2FA9-AFE2-5184-589C1085C6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5CA3F73-808E-DCC9-C455-67796B35AC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When Microsoft uses the word “agent,” they’re talking about something more advanced than a normal chatbot. An agent is meant to understand a goal, break it down into steps, and then take actions to complete those steps. So instead of you asking a quick question and getting an answer, an agent can actually carry out a workflow on your behalf.</a:t>
            </a:r>
          </a:p>
          <a:p>
            <a:pPr marL="158750" indent="0">
              <a:buNone/>
            </a:pPr>
            <a:endParaRPr lang="en-US" dirty="0"/>
          </a:p>
          <a:p>
            <a:pPr marL="158750" indent="0">
              <a:buNone/>
            </a:pPr>
            <a:r>
              <a:rPr lang="en-US" dirty="0"/>
              <a:t>It can use memory, tools, and signals from its environment to stay oriented. That means it doesn’t lose the thread every time you ask something new. It can keep track of what you’re trying to accomplish and move the task forward.</a:t>
            </a:r>
          </a:p>
          <a:p>
            <a:pPr marL="158750" indent="0">
              <a:buNone/>
            </a:pPr>
            <a:endParaRPr lang="en-US" dirty="0"/>
          </a:p>
          <a:p>
            <a:pPr marL="158750" indent="0">
              <a:buNone/>
            </a:pPr>
            <a:r>
              <a:rPr lang="en-US" dirty="0"/>
              <a:t>Microsoft also emphasizes that agents are autonomous but still bounded. They operate inside rules, safety constraints, and context so they can take initiative without running off and doing unpredictable things. This is the shift we’re stepping into: Excel isn’t just giving you answers, it’s starting to *do work* for you.</a:t>
            </a:r>
          </a:p>
          <a:p>
            <a:pPr marL="158750" indent="0">
              <a:buNone/>
            </a:pPr>
            <a:endParaRPr lang="en-US" dirty="0"/>
          </a:p>
        </p:txBody>
      </p:sp>
    </p:spTree>
    <p:extLst>
      <p:ext uri="{BB962C8B-B14F-4D97-AF65-F5344CB8AC3E}">
        <p14:creationId xmlns:p14="http://schemas.microsoft.com/office/powerpoint/2010/main" val="3096004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Blue Option 2a">
  <p:cSld name="TITLE_2_1">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7" y="0"/>
            <a:ext cx="9144003" cy="5143490"/>
          </a:xfrm>
          <a:prstGeom prst="rect">
            <a:avLst/>
          </a:prstGeom>
          <a:noFill/>
          <a:ln>
            <a:noFill/>
          </a:ln>
        </p:spPr>
      </p:pic>
      <p:pic>
        <p:nvPicPr>
          <p:cNvPr id="57" name="Google Shape;57;p11"/>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8" name="Google Shape;58;p11"/>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9" name="Google Shape;59;p11"/>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Blue Option 2b">
  <p:cSld name="TITLE_2_1_1">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2" name="Google Shape;62;p1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3" name="Google Shape;63;p1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4" name="Google Shape;64;p12"/>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Blue Option 2c">
  <p:cSld name="TITLE_2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7" name="Google Shape;67;p1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8" name="Google Shape;68;p13"/>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9" name="Google Shape;69;p13"/>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Red Option 3a">
  <p:cSld name="TITLE_1">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2" name="Google Shape;72;p14"/>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3" name="Google Shape;73;p1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4" name="Google Shape;74;p1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Red Option 3b">
  <p:cSld name="TITLE_1_2">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77" name="Google Shape;77;p15"/>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8" name="Google Shape;78;p15"/>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9" name="Google Shape;79;p1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Red Option 3c">
  <p:cSld name="TITLE_1_2_1">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82" name="Google Shape;82;p16"/>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83" name="Google Shape;83;p16"/>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84" name="Google Shape;84;p16"/>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Blue Option 3a">
  <p:cSld name="TITLE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87" name="Google Shape;87;p17"/>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88" name="Google Shape;88;p17"/>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89" name="Google Shape;89;p17"/>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Blue Option 3b">
  <p:cSld name="TITLE_1_1_2">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2" name="Google Shape;92;p18"/>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3" name="Google Shape;93;p18"/>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4" name="Google Shape;94;p18"/>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Blue Option 3c">
  <p:cSld name="TITLE_1_1_2_1">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7" name="Google Shape;97;p19"/>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8" name="Google Shape;98;p19"/>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9" name="Google Shape;99;p19"/>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_Red Option 4a">
  <p:cSld name="TITLE_1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7" y="0"/>
            <a:ext cx="9144003" cy="5143490"/>
          </a:xfrm>
          <a:prstGeom prst="rect">
            <a:avLst/>
          </a:prstGeom>
          <a:noFill/>
          <a:ln>
            <a:noFill/>
          </a:ln>
        </p:spPr>
      </p:pic>
      <p:sp>
        <p:nvSpPr>
          <p:cNvPr id="102" name="Google Shape;102;p20"/>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3" name="Google Shape;103;p20"/>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Red Option 1b">
  <p:cSld name="TITLE_4">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6520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_Red Option 4b">
  <p:cSld name="TITLE_1_1_1_3">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06" name="Google Shape;106;p21"/>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7" name="Google Shape;107;p21"/>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_Red Option 4c">
  <p:cSld name="TITLE_1_1_1_3_1">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0" name="Google Shape;110;p22"/>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1" name="Google Shape;111;p22"/>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Blue Option 4a">
  <p:cSld name="TITLE_1_1_1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7" y="0"/>
            <a:ext cx="9144003" cy="5143490"/>
          </a:xfrm>
          <a:prstGeom prst="rect">
            <a:avLst/>
          </a:prstGeom>
          <a:noFill/>
          <a:ln>
            <a:noFill/>
          </a:ln>
        </p:spPr>
      </p:pic>
      <p:sp>
        <p:nvSpPr>
          <p:cNvPr id="114" name="Google Shape;114;p23"/>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5" name="Google Shape;115;p23"/>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_Blue Option 4b">
  <p:cSld name="TITLE_1_1_1_2_1">
    <p:spTree>
      <p:nvGrpSpPr>
        <p:cNvPr id="1"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8" name="Google Shape;118;p2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9" name="Google Shape;119;p24"/>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Blue Option 4c">
  <p:cSld name="TITLE_1_1_1_2_1_1">
    <p:spTree>
      <p:nvGrpSpPr>
        <p:cNvPr id="1"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22" name="Google Shape;122;p2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23" name="Google Shape;123;p2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26" name="Google Shape;126;p2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7" name="Google Shape;127;p2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28" name="Google Shape;128;p26"/>
          <p:cNvSpPr txBox="1">
            <a:spLocks noGrp="1"/>
          </p:cNvSpPr>
          <p:nvPr>
            <p:ph type="body" idx="1"/>
          </p:nvPr>
        </p:nvSpPr>
        <p:spPr>
          <a:xfrm>
            <a:off x="506875" y="1497975"/>
            <a:ext cx="82326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29" name="Google Shape;129;p26"/>
          <p:cNvGrpSpPr/>
          <p:nvPr/>
        </p:nvGrpSpPr>
        <p:grpSpPr>
          <a:xfrm>
            <a:off x="8714232" y="146304"/>
            <a:ext cx="287505" cy="232934"/>
            <a:chOff x="6226614" y="2104494"/>
            <a:chExt cx="2314851" cy="1875478"/>
          </a:xfrm>
        </p:grpSpPr>
        <p:sp>
          <p:nvSpPr>
            <p:cNvPr id="130" name="Google Shape;130;p2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32" name="Google Shape;132;p2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506875"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5" name="Google Shape;135;p2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37" name="Google Shape;137;p2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38" name="Google Shape;138;p27"/>
          <p:cNvSpPr txBox="1">
            <a:spLocks noGrp="1"/>
          </p:cNvSpPr>
          <p:nvPr>
            <p:ph type="body" idx="3"/>
          </p:nvPr>
        </p:nvSpPr>
        <p:spPr>
          <a:xfrm>
            <a:off x="3246000"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9" name="Google Shape;139;p27"/>
          <p:cNvSpPr txBox="1">
            <a:spLocks noGrp="1"/>
          </p:cNvSpPr>
          <p:nvPr>
            <p:ph type="body" idx="4"/>
          </p:nvPr>
        </p:nvSpPr>
        <p:spPr>
          <a:xfrm>
            <a:off x="5985125" y="15204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40" name="Google Shape;140;p27"/>
          <p:cNvGrpSpPr/>
          <p:nvPr/>
        </p:nvGrpSpPr>
        <p:grpSpPr>
          <a:xfrm>
            <a:off x="8714232" y="146304"/>
            <a:ext cx="287505" cy="232934"/>
            <a:chOff x="6226614" y="2104494"/>
            <a:chExt cx="2314851" cy="1875478"/>
          </a:xfrm>
        </p:grpSpPr>
        <p:sp>
          <p:nvSpPr>
            <p:cNvPr id="141" name="Google Shape;141;p2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43" name="Google Shape;143;p2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1">
          <p15:clr>
            <a:srgbClr val="FA7B17"/>
          </p15:clr>
        </p15:guide>
        <p15:guide id="2" orient="horz" pos="97">
          <p15:clr>
            <a:srgbClr val="FA7B17"/>
          </p15:clr>
        </p15:guide>
        <p15:guide id="3" pos="56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144"/>
        <p:cNvGrpSpPr/>
        <p:nvPr/>
      </p:nvGrpSpPr>
      <p:grpSpPr>
        <a:xfrm>
          <a:off x="0" y="0"/>
          <a:ext cx="0" cy="0"/>
          <a:chOff x="0" y="0"/>
          <a:chExt cx="0" cy="0"/>
        </a:xfrm>
      </p:grpSpPr>
      <p:pic>
        <p:nvPicPr>
          <p:cNvPr id="145" name="Google Shape;145;p28"/>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146" name="Google Shape;146;p28"/>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147" name="Google Shape;147;p2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49" name="Google Shape;149;p2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50" name="Google Shape;150;p2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51" name="Google Shape;151;p28"/>
          <p:cNvGrpSpPr/>
          <p:nvPr/>
        </p:nvGrpSpPr>
        <p:grpSpPr>
          <a:xfrm>
            <a:off x="8714232" y="146304"/>
            <a:ext cx="287505" cy="232934"/>
            <a:chOff x="6226614" y="2104494"/>
            <a:chExt cx="2314851" cy="1875478"/>
          </a:xfrm>
        </p:grpSpPr>
        <p:sp>
          <p:nvSpPr>
            <p:cNvPr id="152" name="Google Shape;152;p2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54" name="Google Shape;154;p2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Option 1">
  <p:cSld name="CUSTOM_1_1_1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157" name="Google Shape;157;p2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59" name="Google Shape;159;p2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60" name="Google Shape;160;p2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61" name="Google Shape;161;p29"/>
          <p:cNvGrpSpPr/>
          <p:nvPr/>
        </p:nvGrpSpPr>
        <p:grpSpPr>
          <a:xfrm>
            <a:off x="8714232" y="146304"/>
            <a:ext cx="287505" cy="232934"/>
            <a:chOff x="6226614" y="2104494"/>
            <a:chExt cx="2314851" cy="1875478"/>
          </a:xfrm>
        </p:grpSpPr>
        <p:sp>
          <p:nvSpPr>
            <p:cNvPr id="162" name="Google Shape;162;p2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64" name="Google Shape;164;p2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Option 2">
  <p:cSld name="CUSTOM_1_1_1_1_3">
    <p:spTree>
      <p:nvGrpSpPr>
        <p:cNvPr id="1" name="Shape 165"/>
        <p:cNvGrpSpPr/>
        <p:nvPr/>
      </p:nvGrpSpPr>
      <p:grpSpPr>
        <a:xfrm>
          <a:off x="0" y="0"/>
          <a:ext cx="0" cy="0"/>
          <a:chOff x="0" y="0"/>
          <a:chExt cx="0" cy="0"/>
        </a:xfrm>
      </p:grpSpPr>
      <p:pic>
        <p:nvPicPr>
          <p:cNvPr id="166" name="Google Shape;166;p30"/>
          <p:cNvPicPr preferRelativeResize="0"/>
          <p:nvPr/>
        </p:nvPicPr>
        <p:blipFill rotWithShape="1">
          <a:blip r:embed="rId2">
            <a:alphaModFix/>
          </a:blip>
          <a:srcRect l="18506" t="5764" r="16444" b="16547"/>
          <a:stretch/>
        </p:blipFill>
        <p:spPr>
          <a:xfrm>
            <a:off x="5829300" y="2505075"/>
            <a:ext cx="3314749" cy="2638426"/>
          </a:xfrm>
          <a:prstGeom prst="rect">
            <a:avLst/>
          </a:prstGeom>
          <a:noFill/>
          <a:ln>
            <a:noFill/>
          </a:ln>
        </p:spPr>
      </p:pic>
      <p:sp>
        <p:nvSpPr>
          <p:cNvPr id="167" name="Google Shape;167;p3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69" name="Google Shape;169;p3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70" name="Google Shape;170;p3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71" name="Google Shape;171;p30"/>
          <p:cNvGrpSpPr/>
          <p:nvPr/>
        </p:nvGrpSpPr>
        <p:grpSpPr>
          <a:xfrm>
            <a:off x="8714232" y="146304"/>
            <a:ext cx="287505" cy="232934"/>
            <a:chOff x="6226614" y="2104494"/>
            <a:chExt cx="2314851" cy="1875478"/>
          </a:xfrm>
        </p:grpSpPr>
        <p:sp>
          <p:nvSpPr>
            <p:cNvPr id="172" name="Google Shape;172;p3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74" name="Google Shape;174;p3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1c">
  <p:cSld name="TITLE_4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9" name="Google Shape;19;p4"/>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0" name="Google Shape;20;p4"/>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1" name="Google Shape;21;p4"/>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ption 3">
  <p:cSld name="CUSTOM_1_1_1_1_3_1">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2">
            <a:alphaModFix/>
          </a:blip>
          <a:srcRect l="4735" r="24377" b="1816"/>
          <a:stretch/>
        </p:blipFill>
        <p:spPr>
          <a:xfrm flipH="1">
            <a:off x="5848352" y="2575950"/>
            <a:ext cx="3295698" cy="2567549"/>
          </a:xfrm>
          <a:prstGeom prst="rect">
            <a:avLst/>
          </a:prstGeom>
          <a:noFill/>
          <a:ln>
            <a:noFill/>
          </a:ln>
        </p:spPr>
      </p:pic>
      <p:sp>
        <p:nvSpPr>
          <p:cNvPr id="177" name="Google Shape;177;p3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3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80" name="Google Shape;180;p3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81" name="Google Shape;181;p31"/>
          <p:cNvGrpSpPr/>
          <p:nvPr/>
        </p:nvGrpSpPr>
        <p:grpSpPr>
          <a:xfrm>
            <a:off x="8714232" y="146304"/>
            <a:ext cx="287505" cy="232934"/>
            <a:chOff x="6226614" y="2104494"/>
            <a:chExt cx="2314851" cy="1875478"/>
          </a:xfrm>
        </p:grpSpPr>
        <p:sp>
          <p:nvSpPr>
            <p:cNvPr id="182" name="Google Shape;182;p3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84" name="Google Shape;184;p3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ption 4">
  <p:cSld name="CUSTOM_1_1_1_1_2">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187" name="Google Shape;187;p3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89" name="Google Shape;189;p3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90" name="Google Shape;190;p3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191" name="Google Shape;191;p32"/>
          <p:cNvGrpSpPr/>
          <p:nvPr/>
        </p:nvGrpSpPr>
        <p:grpSpPr>
          <a:xfrm>
            <a:off x="8714232" y="146304"/>
            <a:ext cx="287505" cy="232934"/>
            <a:chOff x="6226614" y="2104494"/>
            <a:chExt cx="2314851" cy="1875478"/>
          </a:xfrm>
        </p:grpSpPr>
        <p:sp>
          <p:nvSpPr>
            <p:cNvPr id="192" name="Google Shape;192;p3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94" name="Google Shape;194;p3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ption 5">
  <p:cSld name="CUSTOM_1_1_1_1_2_2">
    <p:spTree>
      <p:nvGrpSpPr>
        <p:cNvPr id="1"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l="12789" r="14462" b="12257"/>
          <a:stretch/>
        </p:blipFill>
        <p:spPr>
          <a:xfrm flipH="1">
            <a:off x="5838824" y="2486475"/>
            <a:ext cx="3305226" cy="2657024"/>
          </a:xfrm>
          <a:prstGeom prst="rect">
            <a:avLst/>
          </a:prstGeom>
          <a:noFill/>
          <a:ln>
            <a:noFill/>
          </a:ln>
        </p:spPr>
      </p:pic>
      <p:sp>
        <p:nvSpPr>
          <p:cNvPr id="197" name="Google Shape;197;p3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99" name="Google Shape;199;p3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00" name="Google Shape;200;p3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01" name="Google Shape;201;p33"/>
          <p:cNvGrpSpPr/>
          <p:nvPr/>
        </p:nvGrpSpPr>
        <p:grpSpPr>
          <a:xfrm>
            <a:off x="8714232" y="146304"/>
            <a:ext cx="287505" cy="232934"/>
            <a:chOff x="6226614" y="2104494"/>
            <a:chExt cx="2314851" cy="1875478"/>
          </a:xfrm>
        </p:grpSpPr>
        <p:sp>
          <p:nvSpPr>
            <p:cNvPr id="202" name="Google Shape;202;p3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4" name="Google Shape;204;p3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Option 6">
  <p:cSld name="CUSTOM_1_1_1_1_2_2_1">
    <p:spTree>
      <p:nvGrpSpPr>
        <p:cNvPr id="1" name="Shape 205"/>
        <p:cNvGrpSpPr/>
        <p:nvPr/>
      </p:nvGrpSpPr>
      <p:grpSpPr>
        <a:xfrm>
          <a:off x="0" y="0"/>
          <a:ext cx="0" cy="0"/>
          <a:chOff x="0" y="0"/>
          <a:chExt cx="0" cy="0"/>
        </a:xfrm>
      </p:grpSpPr>
      <p:pic>
        <p:nvPicPr>
          <p:cNvPr id="206" name="Google Shape;206;p34"/>
          <p:cNvPicPr preferRelativeResize="0"/>
          <p:nvPr/>
        </p:nvPicPr>
        <p:blipFill rotWithShape="1">
          <a:blip r:embed="rId2">
            <a:alphaModFix/>
          </a:blip>
          <a:srcRect r="22051" b="8349"/>
          <a:stretch/>
        </p:blipFill>
        <p:spPr>
          <a:xfrm>
            <a:off x="5540975" y="2319950"/>
            <a:ext cx="3603077" cy="2823550"/>
          </a:xfrm>
          <a:prstGeom prst="rect">
            <a:avLst/>
          </a:prstGeom>
          <a:noFill/>
          <a:ln>
            <a:noFill/>
          </a:ln>
        </p:spPr>
      </p:pic>
      <p:sp>
        <p:nvSpPr>
          <p:cNvPr id="207" name="Google Shape;207;p3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09" name="Google Shape;209;p3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10" name="Google Shape;210;p3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11" name="Google Shape;211;p34"/>
          <p:cNvGrpSpPr/>
          <p:nvPr/>
        </p:nvGrpSpPr>
        <p:grpSpPr>
          <a:xfrm>
            <a:off x="8714232" y="146304"/>
            <a:ext cx="287505" cy="232934"/>
            <a:chOff x="6226614" y="2104494"/>
            <a:chExt cx="2314851" cy="1875478"/>
          </a:xfrm>
        </p:grpSpPr>
        <p:sp>
          <p:nvSpPr>
            <p:cNvPr id="212" name="Google Shape;212;p3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14" name="Google Shape;214;p3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ption 7">
  <p:cSld name="CUSTOM_1_1_1_1_2_1">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217" name="Google Shape;217;p3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19" name="Google Shape;219;p3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20" name="Google Shape;220;p3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21" name="Google Shape;221;p35"/>
          <p:cNvGrpSpPr/>
          <p:nvPr/>
        </p:nvGrpSpPr>
        <p:grpSpPr>
          <a:xfrm>
            <a:off x="8714232" y="146304"/>
            <a:ext cx="287505" cy="232934"/>
            <a:chOff x="6226614" y="2104494"/>
            <a:chExt cx="2314851" cy="1875478"/>
          </a:xfrm>
        </p:grpSpPr>
        <p:sp>
          <p:nvSpPr>
            <p:cNvPr id="222" name="Google Shape;222;p3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24" name="Google Shape;224;p3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ption 8">
  <p:cSld name="CUSTOM_1_1_1_1_2_1_2">
    <p:spTree>
      <p:nvGrpSpPr>
        <p:cNvPr id="1" name="Shape 225"/>
        <p:cNvGrpSpPr/>
        <p:nvPr/>
      </p:nvGrpSpPr>
      <p:grpSpPr>
        <a:xfrm>
          <a:off x="0" y="0"/>
          <a:ext cx="0" cy="0"/>
          <a:chOff x="0" y="0"/>
          <a:chExt cx="0" cy="0"/>
        </a:xfrm>
      </p:grpSpPr>
      <p:pic>
        <p:nvPicPr>
          <p:cNvPr id="226" name="Google Shape;226;p36"/>
          <p:cNvPicPr preferRelativeResize="0"/>
          <p:nvPr/>
        </p:nvPicPr>
        <p:blipFill rotWithShape="1">
          <a:blip r:embed="rId2">
            <a:alphaModFix/>
          </a:blip>
          <a:srcRect l="2191" r="13838" b="1826"/>
          <a:stretch/>
        </p:blipFill>
        <p:spPr>
          <a:xfrm>
            <a:off x="5857875" y="2578950"/>
            <a:ext cx="3286175" cy="2564550"/>
          </a:xfrm>
          <a:prstGeom prst="rect">
            <a:avLst/>
          </a:prstGeom>
          <a:noFill/>
          <a:ln>
            <a:noFill/>
          </a:ln>
        </p:spPr>
      </p:pic>
      <p:sp>
        <p:nvSpPr>
          <p:cNvPr id="227" name="Google Shape;227;p3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29" name="Google Shape;229;p3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30" name="Google Shape;230;p3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31" name="Google Shape;231;p36"/>
          <p:cNvGrpSpPr/>
          <p:nvPr/>
        </p:nvGrpSpPr>
        <p:grpSpPr>
          <a:xfrm>
            <a:off x="8714232" y="146304"/>
            <a:ext cx="287505" cy="232934"/>
            <a:chOff x="6226614" y="2104494"/>
            <a:chExt cx="2314851" cy="1875478"/>
          </a:xfrm>
        </p:grpSpPr>
        <p:sp>
          <p:nvSpPr>
            <p:cNvPr id="232" name="Google Shape;232;p3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34" name="Google Shape;234;p3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Option 9">
  <p:cSld name="CUSTOM_1_1_1_1_2_1_2_1">
    <p:spTree>
      <p:nvGrpSpPr>
        <p:cNvPr id="1"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l="5566" r="13046" b="4278"/>
          <a:stretch/>
        </p:blipFill>
        <p:spPr>
          <a:xfrm>
            <a:off x="5848350" y="2559825"/>
            <a:ext cx="3295652" cy="2583675"/>
          </a:xfrm>
          <a:prstGeom prst="rect">
            <a:avLst/>
          </a:prstGeom>
          <a:noFill/>
          <a:ln>
            <a:noFill/>
          </a:ln>
        </p:spPr>
      </p:pic>
      <p:sp>
        <p:nvSpPr>
          <p:cNvPr id="237" name="Google Shape;237;p3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39" name="Google Shape;239;p3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40" name="Google Shape;240;p3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41" name="Google Shape;241;p37"/>
          <p:cNvGrpSpPr/>
          <p:nvPr/>
        </p:nvGrpSpPr>
        <p:grpSpPr>
          <a:xfrm>
            <a:off x="8714232" y="146304"/>
            <a:ext cx="287505" cy="232934"/>
            <a:chOff x="6226614" y="2104494"/>
            <a:chExt cx="2314851" cy="1875478"/>
          </a:xfrm>
        </p:grpSpPr>
        <p:sp>
          <p:nvSpPr>
            <p:cNvPr id="242" name="Google Shape;242;p3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44" name="Google Shape;244;p3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ption 10">
  <p:cSld name="CUSTOM_1_1_1_1_2_1_1">
    <p:spTree>
      <p:nvGrpSpPr>
        <p:cNvPr id="1"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247" name="Google Shape;247;p3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49" name="Google Shape;249;p3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50" name="Google Shape;250;p3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51" name="Google Shape;251;p38"/>
          <p:cNvGrpSpPr/>
          <p:nvPr/>
        </p:nvGrpSpPr>
        <p:grpSpPr>
          <a:xfrm>
            <a:off x="8714232" y="146304"/>
            <a:ext cx="287505" cy="232934"/>
            <a:chOff x="6226614" y="2104494"/>
            <a:chExt cx="2314851" cy="1875478"/>
          </a:xfrm>
        </p:grpSpPr>
        <p:sp>
          <p:nvSpPr>
            <p:cNvPr id="252" name="Google Shape;252;p3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4" name="Google Shape;254;p3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ption 11">
  <p:cSld name="CUSTOM_1_1_1_1_2_1_1_2">
    <p:spTree>
      <p:nvGrpSpPr>
        <p:cNvPr id="1"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r="16366" b="1739"/>
          <a:stretch/>
        </p:blipFill>
        <p:spPr>
          <a:xfrm>
            <a:off x="5713775" y="2455275"/>
            <a:ext cx="3430277" cy="2688227"/>
          </a:xfrm>
          <a:prstGeom prst="rect">
            <a:avLst/>
          </a:prstGeom>
          <a:noFill/>
          <a:ln>
            <a:noFill/>
          </a:ln>
        </p:spPr>
      </p:pic>
      <p:sp>
        <p:nvSpPr>
          <p:cNvPr id="257" name="Google Shape;257;p3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59" name="Google Shape;259;p3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60" name="Google Shape;260;p3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61" name="Google Shape;261;p39"/>
          <p:cNvGrpSpPr/>
          <p:nvPr/>
        </p:nvGrpSpPr>
        <p:grpSpPr>
          <a:xfrm>
            <a:off x="8714232" y="146304"/>
            <a:ext cx="287505" cy="232934"/>
            <a:chOff x="6226614" y="2104494"/>
            <a:chExt cx="2314851" cy="1875478"/>
          </a:xfrm>
        </p:grpSpPr>
        <p:sp>
          <p:nvSpPr>
            <p:cNvPr id="262" name="Google Shape;262;p3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64" name="Google Shape;264;p3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ption 12">
  <p:cSld name="CUSTOM_1_1_1_1_2_1_1_2_1">
    <p:spTree>
      <p:nvGrpSpPr>
        <p:cNvPr id="1"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l="12739" r="5548" b="1777"/>
          <a:stretch/>
        </p:blipFill>
        <p:spPr>
          <a:xfrm>
            <a:off x="5857875" y="2510775"/>
            <a:ext cx="3286175" cy="2632727"/>
          </a:xfrm>
          <a:prstGeom prst="rect">
            <a:avLst/>
          </a:prstGeom>
          <a:noFill/>
          <a:ln>
            <a:noFill/>
          </a:ln>
        </p:spPr>
      </p:pic>
      <p:sp>
        <p:nvSpPr>
          <p:cNvPr id="267" name="Google Shape;267;p4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69" name="Google Shape;269;p4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70" name="Google Shape;270;p4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71" name="Google Shape;271;p40"/>
          <p:cNvGrpSpPr/>
          <p:nvPr/>
        </p:nvGrpSpPr>
        <p:grpSpPr>
          <a:xfrm>
            <a:off x="8714232" y="146304"/>
            <a:ext cx="287505" cy="232934"/>
            <a:chOff x="6226614" y="2104494"/>
            <a:chExt cx="2314851" cy="1875478"/>
          </a:xfrm>
        </p:grpSpPr>
        <p:sp>
          <p:nvSpPr>
            <p:cNvPr id="272" name="Google Shape;272;p4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74" name="Google Shape;274;p4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Red Option 2a">
  <p:cSld name="TITLE_3">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24" name="Google Shape;24;p5"/>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25" name="Google Shape;25;p5"/>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6" name="Google Shape;26;p5"/>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7" name="Google Shape;27;p5"/>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ption 13">
  <p:cSld name="CUSTOM_1_1_1_1_2_1_1_1">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277" name="Google Shape;277;p4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79" name="Google Shape;279;p4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80" name="Google Shape;280;p4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81" name="Google Shape;281;p41"/>
          <p:cNvGrpSpPr/>
          <p:nvPr/>
        </p:nvGrpSpPr>
        <p:grpSpPr>
          <a:xfrm>
            <a:off x="8714232" y="146304"/>
            <a:ext cx="287505" cy="232934"/>
            <a:chOff x="6226614" y="2104494"/>
            <a:chExt cx="2314851" cy="1875478"/>
          </a:xfrm>
        </p:grpSpPr>
        <p:sp>
          <p:nvSpPr>
            <p:cNvPr id="282" name="Google Shape;282;p4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84" name="Google Shape;284;p4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ption 14">
  <p:cSld name="CUSTOM_1_1_1_1_2_1_1_1_2">
    <p:spTree>
      <p:nvGrpSpPr>
        <p:cNvPr id="1" name="Shape 285"/>
        <p:cNvGrpSpPr/>
        <p:nvPr/>
      </p:nvGrpSpPr>
      <p:grpSpPr>
        <a:xfrm>
          <a:off x="0" y="0"/>
          <a:ext cx="0" cy="0"/>
          <a:chOff x="0" y="0"/>
          <a:chExt cx="0" cy="0"/>
        </a:xfrm>
      </p:grpSpPr>
      <p:pic>
        <p:nvPicPr>
          <p:cNvPr id="286" name="Google Shape;286;p42"/>
          <p:cNvPicPr preferRelativeResize="0"/>
          <p:nvPr/>
        </p:nvPicPr>
        <p:blipFill rotWithShape="1">
          <a:blip r:embed="rId2">
            <a:alphaModFix/>
          </a:blip>
          <a:srcRect r="9469" b="1989"/>
          <a:stretch/>
        </p:blipFill>
        <p:spPr>
          <a:xfrm>
            <a:off x="5503325" y="2516450"/>
            <a:ext cx="3640673" cy="2627052"/>
          </a:xfrm>
          <a:prstGeom prst="rect">
            <a:avLst/>
          </a:prstGeom>
          <a:noFill/>
          <a:ln>
            <a:noFill/>
          </a:ln>
        </p:spPr>
      </p:pic>
      <p:sp>
        <p:nvSpPr>
          <p:cNvPr id="287" name="Google Shape;287;p4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89" name="Google Shape;289;p4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0" name="Google Shape;290;p4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91" name="Google Shape;291;p42"/>
          <p:cNvGrpSpPr/>
          <p:nvPr/>
        </p:nvGrpSpPr>
        <p:grpSpPr>
          <a:xfrm>
            <a:off x="8714232" y="146304"/>
            <a:ext cx="287505" cy="232934"/>
            <a:chOff x="6226614" y="2104494"/>
            <a:chExt cx="2314851" cy="1875478"/>
          </a:xfrm>
        </p:grpSpPr>
        <p:sp>
          <p:nvSpPr>
            <p:cNvPr id="292" name="Google Shape;292;p4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94" name="Google Shape;294;p4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ption 15">
  <p:cSld name="CUSTOM_1_1_1_1_2_1_1_1_2_1">
    <p:spTree>
      <p:nvGrpSpPr>
        <p:cNvPr id="1"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l="30362" r="5378" b="22570"/>
          <a:stretch/>
        </p:blipFill>
        <p:spPr>
          <a:xfrm>
            <a:off x="5857875" y="2562450"/>
            <a:ext cx="3286175" cy="2581049"/>
          </a:xfrm>
          <a:prstGeom prst="rect">
            <a:avLst/>
          </a:prstGeom>
          <a:noFill/>
          <a:ln>
            <a:noFill/>
          </a:ln>
        </p:spPr>
      </p:pic>
      <p:sp>
        <p:nvSpPr>
          <p:cNvPr id="297" name="Google Shape;297;p4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99" name="Google Shape;299;p4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00" name="Google Shape;300;p4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01" name="Google Shape;301;p43"/>
          <p:cNvGrpSpPr/>
          <p:nvPr/>
        </p:nvGrpSpPr>
        <p:grpSpPr>
          <a:xfrm>
            <a:off x="8714232" y="146304"/>
            <a:ext cx="287505" cy="232934"/>
            <a:chOff x="6226614" y="2104494"/>
            <a:chExt cx="2314851" cy="1875478"/>
          </a:xfrm>
        </p:grpSpPr>
        <p:sp>
          <p:nvSpPr>
            <p:cNvPr id="302" name="Google Shape;302;p4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04" name="Google Shape;304;p4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ption 16">
  <p:cSld name="CUSTOM_1_1_1_1_2_1_1_1_1">
    <p:spTree>
      <p:nvGrpSpPr>
        <p:cNvPr id="1" name="Shape 305"/>
        <p:cNvGrpSpPr/>
        <p:nvPr/>
      </p:nvGrpSpPr>
      <p:grpSpPr>
        <a:xfrm>
          <a:off x="0" y="0"/>
          <a:ext cx="0" cy="0"/>
          <a:chOff x="0" y="0"/>
          <a:chExt cx="0" cy="0"/>
        </a:xfrm>
      </p:grpSpPr>
      <p:pic>
        <p:nvPicPr>
          <p:cNvPr id="306" name="Google Shape;306;p44"/>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307" name="Google Shape;307;p44"/>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09" name="Google Shape;309;p4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10" name="Google Shape;310;p4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11" name="Google Shape;311;p44"/>
          <p:cNvGrpSpPr/>
          <p:nvPr/>
        </p:nvGrpSpPr>
        <p:grpSpPr>
          <a:xfrm>
            <a:off x="8714232" y="146304"/>
            <a:ext cx="287505" cy="232934"/>
            <a:chOff x="6226614" y="2104494"/>
            <a:chExt cx="2314851" cy="1875478"/>
          </a:xfrm>
        </p:grpSpPr>
        <p:sp>
          <p:nvSpPr>
            <p:cNvPr id="312" name="Google Shape;312;p4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14" name="Google Shape;314;p4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ption 17">
  <p:cSld name="CUSTOM_1_1_1_1_2_1_1_1_1_2">
    <p:spTree>
      <p:nvGrpSpPr>
        <p:cNvPr id="1"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l="11614" r="11622" b="5285"/>
          <a:stretch/>
        </p:blipFill>
        <p:spPr>
          <a:xfrm>
            <a:off x="5857875" y="2336075"/>
            <a:ext cx="3286124" cy="2807424"/>
          </a:xfrm>
          <a:prstGeom prst="rect">
            <a:avLst/>
          </a:prstGeom>
          <a:noFill/>
          <a:ln>
            <a:noFill/>
          </a:ln>
        </p:spPr>
      </p:pic>
      <p:sp>
        <p:nvSpPr>
          <p:cNvPr id="317" name="Google Shape;317;p45"/>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19" name="Google Shape;319;p4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20" name="Google Shape;320;p4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21" name="Google Shape;321;p45"/>
          <p:cNvGrpSpPr/>
          <p:nvPr/>
        </p:nvGrpSpPr>
        <p:grpSpPr>
          <a:xfrm>
            <a:off x="8714232" y="146304"/>
            <a:ext cx="287505" cy="232934"/>
            <a:chOff x="6226614" y="2104494"/>
            <a:chExt cx="2314851" cy="1875478"/>
          </a:xfrm>
        </p:grpSpPr>
        <p:sp>
          <p:nvSpPr>
            <p:cNvPr id="322" name="Google Shape;322;p4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24" name="Google Shape;324;p4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ption 18">
  <p:cSld name="CUSTOM_1_1_1_1_2_1_1_1_1_2_1">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r="22922" b="18407"/>
          <a:stretch/>
        </p:blipFill>
        <p:spPr>
          <a:xfrm>
            <a:off x="5429250" y="2522525"/>
            <a:ext cx="3714749" cy="2620974"/>
          </a:xfrm>
          <a:prstGeom prst="rect">
            <a:avLst/>
          </a:prstGeom>
          <a:noFill/>
          <a:ln>
            <a:noFill/>
          </a:ln>
        </p:spPr>
      </p:pic>
      <p:sp>
        <p:nvSpPr>
          <p:cNvPr id="327" name="Google Shape;327;p46"/>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29" name="Google Shape;329;p4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30" name="Google Shape;330;p4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31" name="Google Shape;331;p46"/>
          <p:cNvGrpSpPr/>
          <p:nvPr/>
        </p:nvGrpSpPr>
        <p:grpSpPr>
          <a:xfrm>
            <a:off x="8714232" y="146304"/>
            <a:ext cx="287505" cy="232934"/>
            <a:chOff x="6226614" y="2104494"/>
            <a:chExt cx="2314851" cy="1875478"/>
          </a:xfrm>
        </p:grpSpPr>
        <p:sp>
          <p:nvSpPr>
            <p:cNvPr id="332" name="Google Shape;332;p4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34" name="Google Shape;334;p4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ption 19">
  <p:cSld name="CUSTOM_1_1_1_1_2_1_1_1_1_1">
    <p:spTree>
      <p:nvGrpSpPr>
        <p:cNvPr id="1" name="Shape 335"/>
        <p:cNvGrpSpPr/>
        <p:nvPr/>
      </p:nvGrpSpPr>
      <p:grpSpPr>
        <a:xfrm>
          <a:off x="0" y="0"/>
          <a:ext cx="0" cy="0"/>
          <a:chOff x="0" y="0"/>
          <a:chExt cx="0" cy="0"/>
        </a:xfrm>
      </p:grpSpPr>
      <p:pic>
        <p:nvPicPr>
          <p:cNvPr id="336" name="Google Shape;336;p47"/>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337" name="Google Shape;337;p4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39" name="Google Shape;339;p4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40" name="Google Shape;340;p4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41" name="Google Shape;341;p47"/>
          <p:cNvGrpSpPr/>
          <p:nvPr/>
        </p:nvGrpSpPr>
        <p:grpSpPr>
          <a:xfrm>
            <a:off x="8714232" y="146304"/>
            <a:ext cx="287505" cy="232934"/>
            <a:chOff x="6226614" y="2104494"/>
            <a:chExt cx="2314851" cy="1875478"/>
          </a:xfrm>
        </p:grpSpPr>
        <p:sp>
          <p:nvSpPr>
            <p:cNvPr id="342" name="Google Shape;342;p4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44" name="Google Shape;344;p4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Option 20">
  <p:cSld name="CUSTOM_1_1_1_1_2_1_1_1_1_1_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l="14884" r="9938" b="10976"/>
          <a:stretch/>
        </p:blipFill>
        <p:spPr>
          <a:xfrm>
            <a:off x="5800725" y="2504800"/>
            <a:ext cx="3343273" cy="2638699"/>
          </a:xfrm>
          <a:prstGeom prst="rect">
            <a:avLst/>
          </a:prstGeom>
          <a:noFill/>
          <a:ln>
            <a:noFill/>
          </a:ln>
        </p:spPr>
      </p:pic>
      <p:sp>
        <p:nvSpPr>
          <p:cNvPr id="347" name="Google Shape;347;p4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49" name="Google Shape;349;p4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50" name="Google Shape;350;p4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51" name="Google Shape;351;p48"/>
          <p:cNvGrpSpPr/>
          <p:nvPr/>
        </p:nvGrpSpPr>
        <p:grpSpPr>
          <a:xfrm>
            <a:off x="8714232" y="146304"/>
            <a:ext cx="287505" cy="232934"/>
            <a:chOff x="6226614" y="2104494"/>
            <a:chExt cx="2314851" cy="1875478"/>
          </a:xfrm>
        </p:grpSpPr>
        <p:sp>
          <p:nvSpPr>
            <p:cNvPr id="352" name="Google Shape;352;p4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54" name="Google Shape;354;p4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ption 21">
  <p:cSld name="CUSTOM_1_1_1_1_2_1_1_1_1_1_1_1">
    <p:spTree>
      <p:nvGrpSpPr>
        <p:cNvPr id="1" name="Shape 355"/>
        <p:cNvGrpSpPr/>
        <p:nvPr/>
      </p:nvGrpSpPr>
      <p:grpSpPr>
        <a:xfrm>
          <a:off x="0" y="0"/>
          <a:ext cx="0" cy="0"/>
          <a:chOff x="0" y="0"/>
          <a:chExt cx="0" cy="0"/>
        </a:xfrm>
      </p:grpSpPr>
      <p:pic>
        <p:nvPicPr>
          <p:cNvPr id="356" name="Google Shape;356;p49"/>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357" name="Google Shape;357;p4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59" name="Google Shape;359;p4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0" name="Google Shape;360;p4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61" name="Google Shape;361;p49"/>
          <p:cNvGrpSpPr/>
          <p:nvPr/>
        </p:nvGrpSpPr>
        <p:grpSpPr>
          <a:xfrm>
            <a:off x="8714232" y="146304"/>
            <a:ext cx="287505" cy="232934"/>
            <a:chOff x="6226614" y="2104494"/>
            <a:chExt cx="2314851" cy="1875478"/>
          </a:xfrm>
        </p:grpSpPr>
        <p:sp>
          <p:nvSpPr>
            <p:cNvPr id="362" name="Google Shape;362;p4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64" name="Google Shape;364;p4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ption 22">
  <p:cSld name="CUSTOM_1_1_1_1_2_1_1_1_1_1_1_1_1">
    <p:spTree>
      <p:nvGrpSpPr>
        <p:cNvPr id="1" name="Shape 365"/>
        <p:cNvGrpSpPr/>
        <p:nvPr/>
      </p:nvGrpSpPr>
      <p:grpSpPr>
        <a:xfrm>
          <a:off x="0" y="0"/>
          <a:ext cx="0" cy="0"/>
          <a:chOff x="0" y="0"/>
          <a:chExt cx="0" cy="0"/>
        </a:xfrm>
      </p:grpSpPr>
      <p:pic>
        <p:nvPicPr>
          <p:cNvPr id="366" name="Google Shape;366;p50"/>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367" name="Google Shape;367;p5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9" name="Google Shape;369;p5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70" name="Google Shape;370;p5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71" name="Google Shape;371;p50"/>
          <p:cNvGrpSpPr/>
          <p:nvPr/>
        </p:nvGrpSpPr>
        <p:grpSpPr>
          <a:xfrm>
            <a:off x="8714232" y="146304"/>
            <a:ext cx="287505" cy="232934"/>
            <a:chOff x="6226614" y="2104494"/>
            <a:chExt cx="2314851" cy="1875478"/>
          </a:xfrm>
        </p:grpSpPr>
        <p:sp>
          <p:nvSpPr>
            <p:cNvPr id="372" name="Google Shape;372;p5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74" name="Google Shape;374;p5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Red Option 2b">
  <p:cSld name="TITLE_3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0" name="Google Shape;30;p6"/>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1" name="Google Shape;31;p6"/>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2" name="Google Shape;32;p6"/>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3" name="Google Shape;33;p6"/>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ption 23">
  <p:cSld name="CUSTOM_1_1_1_1_2_1_1_1_1_1_1_1_1_2">
    <p:spTree>
      <p:nvGrpSpPr>
        <p:cNvPr id="1" name="Shape 375"/>
        <p:cNvGrpSpPr/>
        <p:nvPr/>
      </p:nvGrpSpPr>
      <p:grpSpPr>
        <a:xfrm>
          <a:off x="0" y="0"/>
          <a:ext cx="0" cy="0"/>
          <a:chOff x="0" y="0"/>
          <a:chExt cx="0" cy="0"/>
        </a:xfrm>
      </p:grpSpPr>
      <p:pic>
        <p:nvPicPr>
          <p:cNvPr id="376" name="Google Shape;376;p51"/>
          <p:cNvPicPr preferRelativeResize="0"/>
          <p:nvPr/>
        </p:nvPicPr>
        <p:blipFill rotWithShape="1">
          <a:blip r:embed="rId2">
            <a:alphaModFix/>
          </a:blip>
          <a:srcRect l="26104" r="6979" b="13636"/>
          <a:stretch/>
        </p:blipFill>
        <p:spPr>
          <a:xfrm>
            <a:off x="5857875" y="2472075"/>
            <a:ext cx="3286175" cy="2671426"/>
          </a:xfrm>
          <a:prstGeom prst="rect">
            <a:avLst/>
          </a:prstGeom>
          <a:noFill/>
          <a:ln>
            <a:noFill/>
          </a:ln>
        </p:spPr>
      </p:pic>
      <p:sp>
        <p:nvSpPr>
          <p:cNvPr id="377" name="Google Shape;377;p5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79" name="Google Shape;379;p5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80" name="Google Shape;380;p5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81" name="Google Shape;381;p51"/>
          <p:cNvGrpSpPr/>
          <p:nvPr/>
        </p:nvGrpSpPr>
        <p:grpSpPr>
          <a:xfrm>
            <a:off x="8714232" y="146304"/>
            <a:ext cx="287505" cy="232934"/>
            <a:chOff x="6226614" y="2104494"/>
            <a:chExt cx="2314851" cy="1875478"/>
          </a:xfrm>
        </p:grpSpPr>
        <p:sp>
          <p:nvSpPr>
            <p:cNvPr id="382" name="Google Shape;382;p5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84" name="Google Shape;384;p5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ption 24">
  <p:cSld name="CUSTOM_1_1_1_1_2_1_1_1_1_1_1_1_1_1">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387" name="Google Shape;387;p5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89" name="Google Shape;389;p5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90" name="Google Shape;390;p5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91" name="Google Shape;391;p52"/>
          <p:cNvGrpSpPr/>
          <p:nvPr/>
        </p:nvGrpSpPr>
        <p:grpSpPr>
          <a:xfrm>
            <a:off x="8714232" y="146304"/>
            <a:ext cx="287505" cy="232934"/>
            <a:chOff x="6226614" y="2104494"/>
            <a:chExt cx="2314851" cy="1875478"/>
          </a:xfrm>
        </p:grpSpPr>
        <p:sp>
          <p:nvSpPr>
            <p:cNvPr id="392" name="Google Shape;392;p5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94" name="Google Shape;394;p5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ption 25">
  <p:cSld name="CUSTOM_1_1_1_1_2_1_1_1_1_1_1_1_1_1_1">
    <p:spTree>
      <p:nvGrpSpPr>
        <p:cNvPr id="1" name="Shape 395"/>
        <p:cNvGrpSpPr/>
        <p:nvPr/>
      </p:nvGrpSpPr>
      <p:grpSpPr>
        <a:xfrm>
          <a:off x="0" y="0"/>
          <a:ext cx="0" cy="0"/>
          <a:chOff x="0" y="0"/>
          <a:chExt cx="0" cy="0"/>
        </a:xfrm>
      </p:grpSpPr>
      <p:pic>
        <p:nvPicPr>
          <p:cNvPr id="396" name="Google Shape;396;p53"/>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397" name="Google Shape;397;p5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99" name="Google Shape;399;p5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00" name="Google Shape;400;p5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01" name="Google Shape;401;p53"/>
          <p:cNvGrpSpPr/>
          <p:nvPr/>
        </p:nvGrpSpPr>
        <p:grpSpPr>
          <a:xfrm>
            <a:off x="8714232" y="146304"/>
            <a:ext cx="287505" cy="232934"/>
            <a:chOff x="6226614" y="2104494"/>
            <a:chExt cx="2314851" cy="1875478"/>
          </a:xfrm>
        </p:grpSpPr>
        <p:sp>
          <p:nvSpPr>
            <p:cNvPr id="402" name="Google Shape;402;p5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04" name="Google Shape;404;p5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ption 26">
  <p:cSld name="CUSTOM_1_1_1_1_2_1_1_1_1_1_1_1_1_1_1_1">
    <p:spTree>
      <p:nvGrpSpPr>
        <p:cNvPr id="1" name="Shape 405"/>
        <p:cNvGrpSpPr/>
        <p:nvPr/>
      </p:nvGrpSpPr>
      <p:grpSpPr>
        <a:xfrm>
          <a:off x="0" y="0"/>
          <a:ext cx="0" cy="0"/>
          <a:chOff x="0" y="0"/>
          <a:chExt cx="0" cy="0"/>
        </a:xfrm>
      </p:grpSpPr>
      <p:pic>
        <p:nvPicPr>
          <p:cNvPr id="406" name="Google Shape;406;p54"/>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407" name="Google Shape;407;p5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09" name="Google Shape;409;p5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10" name="Google Shape;410;p5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11" name="Google Shape;411;p54"/>
          <p:cNvGrpSpPr/>
          <p:nvPr/>
        </p:nvGrpSpPr>
        <p:grpSpPr>
          <a:xfrm>
            <a:off x="8714232" y="146304"/>
            <a:ext cx="287505" cy="232934"/>
            <a:chOff x="6226614" y="2104494"/>
            <a:chExt cx="2314851" cy="1875478"/>
          </a:xfrm>
        </p:grpSpPr>
        <p:sp>
          <p:nvSpPr>
            <p:cNvPr id="412" name="Google Shape;412;p5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14" name="Google Shape;414;p5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Option 27">
  <p:cSld name="CUSTOM_1_1_1_1_2_1_1_1_1_1_1_1_1_1_1_1_1">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l="6224" r="46509" b="3873"/>
          <a:stretch/>
        </p:blipFill>
        <p:spPr>
          <a:xfrm>
            <a:off x="5791200" y="2543175"/>
            <a:ext cx="3352852" cy="2600326"/>
          </a:xfrm>
          <a:prstGeom prst="rect">
            <a:avLst/>
          </a:prstGeom>
          <a:noFill/>
          <a:ln>
            <a:noFill/>
          </a:ln>
        </p:spPr>
      </p:pic>
      <p:sp>
        <p:nvSpPr>
          <p:cNvPr id="417" name="Google Shape;417;p5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19" name="Google Shape;419;p5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0" name="Google Shape;420;p5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21" name="Google Shape;421;p55"/>
          <p:cNvGrpSpPr/>
          <p:nvPr/>
        </p:nvGrpSpPr>
        <p:grpSpPr>
          <a:xfrm>
            <a:off x="8714232" y="146304"/>
            <a:ext cx="287505" cy="232934"/>
            <a:chOff x="6226614" y="2104494"/>
            <a:chExt cx="2314851" cy="1875478"/>
          </a:xfrm>
        </p:grpSpPr>
        <p:sp>
          <p:nvSpPr>
            <p:cNvPr id="422" name="Google Shape;422;p5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24" name="Google Shape;424;p5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425"/>
        <p:cNvGrpSpPr/>
        <p:nvPr/>
      </p:nvGrpSpPr>
      <p:grpSpPr>
        <a:xfrm>
          <a:off x="0" y="0"/>
          <a:ext cx="0" cy="0"/>
          <a:chOff x="0" y="0"/>
          <a:chExt cx="0" cy="0"/>
        </a:xfrm>
      </p:grpSpPr>
      <p:sp>
        <p:nvSpPr>
          <p:cNvPr id="426" name="Google Shape;426;p56"/>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427" name="Google Shape;427;p5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29" name="Google Shape;429;p5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30" name="Google Shape;430;p5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31" name="Google Shape;431;p56"/>
          <p:cNvGrpSpPr/>
          <p:nvPr/>
        </p:nvGrpSpPr>
        <p:grpSpPr>
          <a:xfrm>
            <a:off x="8714232" y="146304"/>
            <a:ext cx="287505" cy="232934"/>
            <a:chOff x="6226614" y="2104494"/>
            <a:chExt cx="2314851" cy="1875478"/>
          </a:xfrm>
        </p:grpSpPr>
        <p:sp>
          <p:nvSpPr>
            <p:cNvPr id="432" name="Google Shape;432;p5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4" name="Google Shape;434;p5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4615525" y="1497975"/>
            <a:ext cx="4021500" cy="2921700"/>
          </a:xfrm>
          <a:prstGeom prst="rect">
            <a:avLst/>
          </a:prstGeom>
          <a:noFill/>
          <a:ln>
            <a:noFill/>
          </a:ln>
        </p:spPr>
        <p:txBody>
          <a:bodyPr spcFirstLastPara="1" wrap="square" lIns="91425" tIns="0" rIns="0"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cxnSp>
        <p:nvCxnSpPr>
          <p:cNvPr id="437" name="Google Shape;437;p57"/>
          <p:cNvCxnSpPr/>
          <p:nvPr/>
        </p:nvCxnSpPr>
        <p:spPr>
          <a:xfrm>
            <a:off x="4528475" y="1503100"/>
            <a:ext cx="0" cy="29184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5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9" name="Google Shape;439;p5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0" name="Google Shape;440;p5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1" name="Google Shape;441;p57"/>
          <p:cNvGrpSpPr/>
          <p:nvPr/>
        </p:nvGrpSpPr>
        <p:grpSpPr>
          <a:xfrm>
            <a:off x="8714232" y="146304"/>
            <a:ext cx="287505" cy="232934"/>
            <a:chOff x="6226614" y="2104494"/>
            <a:chExt cx="2314851" cy="1875478"/>
          </a:xfrm>
        </p:grpSpPr>
        <p:sp>
          <p:nvSpPr>
            <p:cNvPr id="442" name="Google Shape;442;p5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44" name="Google Shape;444;p5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445"/>
        <p:cNvGrpSpPr/>
        <p:nvPr/>
      </p:nvGrpSpPr>
      <p:grpSpPr>
        <a:xfrm>
          <a:off x="0" y="0"/>
          <a:ext cx="0" cy="0"/>
          <a:chOff x="0" y="0"/>
          <a:chExt cx="0" cy="0"/>
        </a:xfrm>
      </p:grpSpPr>
      <p:sp>
        <p:nvSpPr>
          <p:cNvPr id="446" name="Google Shape;446;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8" name="Google Shape;448;p5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9" name="Google Shape;449;p58"/>
          <p:cNvGrpSpPr/>
          <p:nvPr/>
        </p:nvGrpSpPr>
        <p:grpSpPr>
          <a:xfrm>
            <a:off x="8714232" y="146304"/>
            <a:ext cx="287505" cy="232934"/>
            <a:chOff x="6226614" y="2104494"/>
            <a:chExt cx="2314851" cy="1875478"/>
          </a:xfrm>
        </p:grpSpPr>
        <p:sp>
          <p:nvSpPr>
            <p:cNvPr id="450" name="Google Shape;450;p5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52" name="Google Shape;452;p5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453"/>
        <p:cNvGrpSpPr/>
        <p:nvPr/>
      </p:nvGrpSpPr>
      <p:grpSpPr>
        <a:xfrm>
          <a:off x="0" y="0"/>
          <a:ext cx="0" cy="0"/>
          <a:chOff x="0" y="0"/>
          <a:chExt cx="0" cy="0"/>
        </a:xfrm>
      </p:grpSpPr>
      <p:pic>
        <p:nvPicPr>
          <p:cNvPr id="454" name="Google Shape;454;p5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55" name="Google Shape;455;p59"/>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56" name="Google Shape;456;p59"/>
          <p:cNvGrpSpPr/>
          <p:nvPr/>
        </p:nvGrpSpPr>
        <p:grpSpPr>
          <a:xfrm>
            <a:off x="8714232" y="146304"/>
            <a:ext cx="287505" cy="232934"/>
            <a:chOff x="6226614" y="2104494"/>
            <a:chExt cx="2314851" cy="1875478"/>
          </a:xfrm>
        </p:grpSpPr>
        <p:sp>
          <p:nvSpPr>
            <p:cNvPr id="457" name="Google Shape;457;p59"/>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459"/>
        <p:cNvGrpSpPr/>
        <p:nvPr/>
      </p:nvGrpSpPr>
      <p:grpSpPr>
        <a:xfrm>
          <a:off x="0" y="0"/>
          <a:ext cx="0" cy="0"/>
          <a:chOff x="0" y="0"/>
          <a:chExt cx="0" cy="0"/>
        </a:xfrm>
      </p:grpSpPr>
      <p:pic>
        <p:nvPicPr>
          <p:cNvPr id="460" name="Google Shape;460;p6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61" name="Google Shape;461;p6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62" name="Google Shape;462;p60"/>
          <p:cNvGrpSpPr/>
          <p:nvPr/>
        </p:nvGrpSpPr>
        <p:grpSpPr>
          <a:xfrm>
            <a:off x="8714232" y="146304"/>
            <a:ext cx="287505" cy="232934"/>
            <a:chOff x="6226614" y="2104494"/>
            <a:chExt cx="2314851" cy="1875478"/>
          </a:xfrm>
        </p:grpSpPr>
        <p:sp>
          <p:nvSpPr>
            <p:cNvPr id="463" name="Google Shape;463;p60"/>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Red Option 2c">
  <p:cSld name="TITLE_3_1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6" name="Google Shape;36;p7"/>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7" name="Google Shape;37;p7"/>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8" name="Google Shape;38;p7"/>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9" name="Google Shape;39;p7"/>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ransition Slide 3">
  <p:cSld name="CUSTOM_2_1_1_1">
    <p:spTree>
      <p:nvGrpSpPr>
        <p:cNvPr id="1" name="Shape 465"/>
        <p:cNvGrpSpPr/>
        <p:nvPr/>
      </p:nvGrpSpPr>
      <p:grpSpPr>
        <a:xfrm>
          <a:off x="0" y="0"/>
          <a:ext cx="0" cy="0"/>
          <a:chOff x="0" y="0"/>
          <a:chExt cx="0" cy="0"/>
        </a:xfrm>
      </p:grpSpPr>
      <p:pic>
        <p:nvPicPr>
          <p:cNvPr id="466" name="Google Shape;466;p61"/>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67" name="Google Shape;467;p61"/>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Slide 4">
  <p:cSld name="CUSTOM_2_1_1_1_2">
    <p:spTree>
      <p:nvGrpSpPr>
        <p:cNvPr id="1" name="Shape 468"/>
        <p:cNvGrpSpPr/>
        <p:nvPr/>
      </p:nvGrpSpPr>
      <p:grpSpPr>
        <a:xfrm>
          <a:off x="0" y="0"/>
          <a:ext cx="0" cy="0"/>
          <a:chOff x="0" y="0"/>
          <a:chExt cx="0" cy="0"/>
        </a:xfrm>
      </p:grpSpPr>
      <p:pic>
        <p:nvPicPr>
          <p:cNvPr id="469" name="Google Shape;469;p62"/>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0" name="Google Shape;470;p62"/>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471"/>
        <p:cNvGrpSpPr/>
        <p:nvPr/>
      </p:nvGrpSpPr>
      <p:grpSpPr>
        <a:xfrm>
          <a:off x="0" y="0"/>
          <a:ext cx="0" cy="0"/>
          <a:chOff x="0" y="0"/>
          <a:chExt cx="0" cy="0"/>
        </a:xfrm>
      </p:grpSpPr>
      <p:pic>
        <p:nvPicPr>
          <p:cNvPr id="472" name="Google Shape;472;p63"/>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73" name="Google Shape;473;p63"/>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ransition Slide 6">
  <p:cSld name="CUSTOM_2_1_1_1_1_1">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6" name="Google Shape;476;p64"/>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ransition Slide 7">
  <p:cSld name="CUSTOM_2_1_1_1_1_1_1">
    <p:spTree>
      <p:nvGrpSpPr>
        <p:cNvPr id="1" name="Shape 477"/>
        <p:cNvGrpSpPr/>
        <p:nvPr/>
      </p:nvGrpSpPr>
      <p:grpSpPr>
        <a:xfrm>
          <a:off x="0" y="0"/>
          <a:ext cx="0" cy="0"/>
          <a:chOff x="0" y="0"/>
          <a:chExt cx="0" cy="0"/>
        </a:xfrm>
      </p:grpSpPr>
      <p:pic>
        <p:nvPicPr>
          <p:cNvPr id="478" name="Google Shape;478;p65"/>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9" name="Google Shape;479;p65"/>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482" name="Google Shape;482;p66"/>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_Red Option 2">
  <p:cSld name="TITLE_1_3">
    <p:spTree>
      <p:nvGrpSpPr>
        <p:cNvPr id="1" name="Shape 483"/>
        <p:cNvGrpSpPr/>
        <p:nvPr/>
      </p:nvGrpSpPr>
      <p:grpSpPr>
        <a:xfrm>
          <a:off x="0" y="0"/>
          <a:ext cx="0" cy="0"/>
          <a:chOff x="0" y="0"/>
          <a:chExt cx="0" cy="0"/>
        </a:xfrm>
      </p:grpSpPr>
      <p:pic>
        <p:nvPicPr>
          <p:cNvPr id="484" name="Google Shape;484;p67"/>
          <p:cNvPicPr preferRelativeResize="0"/>
          <p:nvPr/>
        </p:nvPicPr>
        <p:blipFill rotWithShape="1">
          <a:blip r:embed="rId2">
            <a:alphaModFix/>
          </a:blip>
          <a:srcRect r="1400"/>
          <a:stretch/>
        </p:blipFill>
        <p:spPr>
          <a:xfrm>
            <a:off x="0" y="0"/>
            <a:ext cx="9144000" cy="5143495"/>
          </a:xfrm>
          <a:prstGeom prst="rect">
            <a:avLst/>
          </a:prstGeom>
          <a:noFill/>
          <a:ln>
            <a:noFill/>
          </a:ln>
        </p:spPr>
      </p:pic>
      <p:sp>
        <p:nvSpPr>
          <p:cNvPr id="485" name="Google Shape;485;p67"/>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marR="0" lvl="0"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9pPr>
          </a:lstStyle>
          <a:p>
            <a:endParaRPr/>
          </a:p>
        </p:txBody>
      </p:sp>
      <p:pic>
        <p:nvPicPr>
          <p:cNvPr id="486" name="Google Shape;486;p67"/>
          <p:cNvPicPr preferRelativeResize="0"/>
          <p:nvPr/>
        </p:nvPicPr>
        <p:blipFill rotWithShape="1">
          <a:blip r:embed="rId3">
            <a:alphaModFix/>
          </a:blip>
          <a:srcRect/>
          <a:stretch/>
        </p:blipFill>
        <p:spPr>
          <a:xfrm>
            <a:off x="506875" y="1200300"/>
            <a:ext cx="2810625" cy="534025"/>
          </a:xfrm>
          <a:prstGeom prst="rect">
            <a:avLst/>
          </a:prstGeom>
          <a:noFill/>
          <a:ln>
            <a:noFill/>
          </a:ln>
        </p:spPr>
      </p:pic>
      <p:sp>
        <p:nvSpPr>
          <p:cNvPr id="487" name="Google Shape;487;p67"/>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Option 1 1">
  <p:cSld name="CUSTOM_3">
    <p:spTree>
      <p:nvGrpSpPr>
        <p:cNvPr id="1" name="Shape 488"/>
        <p:cNvGrpSpPr/>
        <p:nvPr/>
      </p:nvGrpSpPr>
      <p:grpSpPr>
        <a:xfrm>
          <a:off x="0" y="0"/>
          <a:ext cx="0" cy="0"/>
          <a:chOff x="0" y="0"/>
          <a:chExt cx="0" cy="0"/>
        </a:xfrm>
      </p:grpSpPr>
      <p:sp>
        <p:nvSpPr>
          <p:cNvPr id="489" name="Google Shape;489;p6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490" name="Google Shape;490;p6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8"/>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2" name="Google Shape;492;p68"/>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493" name="Google Shape;493;p68"/>
          <p:cNvPicPr preferRelativeResize="0"/>
          <p:nvPr/>
        </p:nvPicPr>
        <p:blipFill rotWithShape="1">
          <a:blip r:embed="rId2">
            <a:alphaModFix/>
          </a:blip>
          <a:srcRect/>
          <a:stretch/>
        </p:blipFill>
        <p:spPr>
          <a:xfrm>
            <a:off x="8465677" y="160315"/>
            <a:ext cx="445057" cy="365175"/>
          </a:xfrm>
          <a:prstGeom prst="rect">
            <a:avLst/>
          </a:prstGeom>
          <a:noFill/>
          <a:ln>
            <a:noFill/>
          </a:ln>
        </p:spPr>
      </p:pic>
      <p:sp>
        <p:nvSpPr>
          <p:cNvPr id="494" name="Google Shape;494;p68"/>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ptop Option 1">
  <p:cSld name="CUSTOM_1_1_1_2">
    <p:spTree>
      <p:nvGrpSpPr>
        <p:cNvPr id="1" name="Shape 495"/>
        <p:cNvGrpSpPr/>
        <p:nvPr/>
      </p:nvGrpSpPr>
      <p:grpSpPr>
        <a:xfrm>
          <a:off x="0" y="0"/>
          <a:ext cx="0" cy="0"/>
          <a:chOff x="0" y="0"/>
          <a:chExt cx="0" cy="0"/>
        </a:xfrm>
      </p:grpSpPr>
      <p:pic>
        <p:nvPicPr>
          <p:cNvPr id="496" name="Google Shape;496;p6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97" name="Google Shape;497;p6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Image Placeholder</a:t>
            </a:r>
            <a:endParaRPr sz="1400" b="0" i="0" u="none" strike="noStrike" cap="none">
              <a:solidFill>
                <a:srgbClr val="000000"/>
              </a:solidFill>
              <a:latin typeface="Arial"/>
              <a:ea typeface="Arial"/>
              <a:cs typeface="Arial"/>
              <a:sym typeface="Arial"/>
            </a:endParaRPr>
          </a:p>
        </p:txBody>
      </p:sp>
      <p:sp>
        <p:nvSpPr>
          <p:cNvPr id="498" name="Google Shape;498;p6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9" name="Google Shape;499;p6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500" name="Google Shape;500;p69"/>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01" name="Google Shape;501;p6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503" name="Google Shape;503;p6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3 1">
  <p:cSld name="CUSTOM_2_1_1_2">
    <p:spTree>
      <p:nvGrpSpPr>
        <p:cNvPr id="1" name="Shape 504"/>
        <p:cNvGrpSpPr/>
        <p:nvPr/>
      </p:nvGrpSpPr>
      <p:grpSpPr>
        <a:xfrm>
          <a:off x="0" y="0"/>
          <a:ext cx="0" cy="0"/>
          <a:chOff x="0" y="0"/>
          <a:chExt cx="0" cy="0"/>
        </a:xfrm>
      </p:grpSpPr>
      <p:pic>
        <p:nvPicPr>
          <p:cNvPr id="505" name="Google Shape;505;p70"/>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506" name="Google Shape;506;p7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9pPr>
          </a:lstStyle>
          <a:p>
            <a:endParaRPr/>
          </a:p>
        </p:txBody>
      </p:sp>
      <p:pic>
        <p:nvPicPr>
          <p:cNvPr id="507" name="Google Shape;507;p70"/>
          <p:cNvPicPr preferRelativeResize="0"/>
          <p:nvPr/>
        </p:nvPicPr>
        <p:blipFill rotWithShape="1">
          <a:blip r:embed="rId3">
            <a:alphaModFix/>
          </a:blip>
          <a:srcRect/>
          <a:stretch/>
        </p:blipFill>
        <p:spPr>
          <a:xfrm>
            <a:off x="8465677" y="160315"/>
            <a:ext cx="445057" cy="36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_Blue Option 1a">
  <p:cSld name="TITLE_2">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42" name="Google Shape;42;p8"/>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3" name="Google Shape;43;p8"/>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4" name="Google Shape;44;p8"/>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ption 6 1">
  <p:cSld name="CUSTOM_1_1_1_1_2_1_1_1_3">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510" name="Google Shape;510;p7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sp>
        <p:nvSpPr>
          <p:cNvPr id="512" name="Google Shape;512;p7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513" name="Google Shape;513;p71"/>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14" name="Google Shape;514;p7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CUSTOM_1_1_2">
    <p:spTree>
      <p:nvGrpSpPr>
        <p:cNvPr id="1" name="Shape 516"/>
        <p:cNvGrpSpPr/>
        <p:nvPr/>
      </p:nvGrpSpPr>
      <p:grpSpPr>
        <a:xfrm>
          <a:off x="0" y="0"/>
          <a:ext cx="0" cy="0"/>
          <a:chOff x="0" y="0"/>
          <a:chExt cx="0" cy="0"/>
        </a:xfrm>
      </p:grpSpPr>
      <p:sp>
        <p:nvSpPr>
          <p:cNvPr id="517" name="Google Shape;517;p72"/>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_Blue Option 1b">
  <p:cSld name="TITLE_2_2">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47" name="Google Shape;47;p9"/>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8" name="Google Shape;48;p9"/>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9" name="Google Shape;49;p9"/>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_Blue Option 1c">
  <p:cSld name="TITLE_2_2_1">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52" name="Google Shape;52;p10"/>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3" name="Google Shape;53;p10"/>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4" name="Google Shape;54;p10"/>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rtl="0">
              <a:buNone/>
              <a:defRPr sz="800">
                <a:latin typeface="Poppins"/>
                <a:ea typeface="Poppins"/>
                <a:cs typeface="Poppins"/>
                <a:sym typeface="Poppins"/>
              </a:defRPr>
            </a:lvl1pPr>
            <a:lvl2pPr lvl="1" rtl="0">
              <a:buNone/>
              <a:defRPr sz="800">
                <a:latin typeface="Poppins"/>
                <a:ea typeface="Poppins"/>
                <a:cs typeface="Poppins"/>
                <a:sym typeface="Poppins"/>
              </a:defRPr>
            </a:lvl2pPr>
            <a:lvl3pPr lvl="2" rtl="0">
              <a:buNone/>
              <a:defRPr sz="800">
                <a:latin typeface="Poppins"/>
                <a:ea typeface="Poppins"/>
                <a:cs typeface="Poppins"/>
                <a:sym typeface="Poppins"/>
              </a:defRPr>
            </a:lvl3pPr>
            <a:lvl4pPr lvl="3" rtl="0">
              <a:buNone/>
              <a:defRPr sz="800">
                <a:latin typeface="Poppins"/>
                <a:ea typeface="Poppins"/>
                <a:cs typeface="Poppins"/>
                <a:sym typeface="Poppins"/>
              </a:defRPr>
            </a:lvl4pPr>
            <a:lvl5pPr lvl="4" rtl="0">
              <a:buNone/>
              <a:defRPr sz="800">
                <a:latin typeface="Poppins"/>
                <a:ea typeface="Poppins"/>
                <a:cs typeface="Poppins"/>
                <a:sym typeface="Poppins"/>
              </a:defRPr>
            </a:lvl5pPr>
            <a:lvl6pPr lvl="5" rtl="0">
              <a:buNone/>
              <a:defRPr sz="800">
                <a:latin typeface="Poppins"/>
                <a:ea typeface="Poppins"/>
                <a:cs typeface="Poppins"/>
                <a:sym typeface="Poppins"/>
              </a:defRPr>
            </a:lvl6pPr>
            <a:lvl7pPr lvl="6" rtl="0">
              <a:buNone/>
              <a:defRPr sz="800">
                <a:latin typeface="Poppins"/>
                <a:ea typeface="Poppins"/>
                <a:cs typeface="Poppins"/>
                <a:sym typeface="Poppins"/>
              </a:defRPr>
            </a:lvl7pPr>
            <a:lvl8pPr lvl="7" rtl="0">
              <a:buNone/>
              <a:defRPr sz="800">
                <a:latin typeface="Poppins"/>
                <a:ea typeface="Poppins"/>
                <a:cs typeface="Poppins"/>
                <a:sym typeface="Poppins"/>
              </a:defRPr>
            </a:lvl8pPr>
            <a:lvl9pPr lvl="8" rtl="0">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ing.oreilly.com/library/view/microsoft-copilot-studio/9781394333707/"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learning.oreilly.com/library/view/the-profitable-ai/9781836205890/" TargetMode="External"/><Relationship Id="rId5" Type="http://schemas.openxmlformats.org/officeDocument/2006/relationships/hyperlink" Target="https://learning.oreilly.com/course/copilot-in-microsoft/0642572082529/" TargetMode="External"/><Relationship Id="rId4" Type="http://schemas.openxmlformats.org/officeDocument/2006/relationships/hyperlink" Target="https://learning.oreilly.com/library/view/learning-generative-ai/978109819016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hyperlink" Target="https://stringfestanalytics.com/"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hyperlink" Target="https://www.linkedin.com/in/gjmoun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microsoft-copilot-studio/requirements-licensing-subscription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3"/>
          <p:cNvPicPr preferRelativeResize="0"/>
          <p:nvPr/>
        </p:nvPicPr>
        <p:blipFill rotWithShape="1">
          <a:blip r:embed="rId3">
            <a:alphaModFix/>
          </a:blip>
          <a:srcRect l="1390"/>
          <a:stretch/>
        </p:blipFill>
        <p:spPr>
          <a:xfrm>
            <a:off x="0" y="0"/>
            <a:ext cx="9144003" cy="5143501"/>
          </a:xfrm>
          <a:prstGeom prst="rect">
            <a:avLst/>
          </a:prstGeom>
          <a:noFill/>
          <a:ln>
            <a:noFill/>
          </a:ln>
        </p:spPr>
      </p:pic>
      <p:sp>
        <p:nvSpPr>
          <p:cNvPr id="523" name="Google Shape;523;p73"/>
          <p:cNvSpPr txBox="1">
            <a:spLocks noGrp="1"/>
          </p:cNvSpPr>
          <p:nvPr>
            <p:ph type="title"/>
          </p:nvPr>
        </p:nvSpPr>
        <p:spPr>
          <a:xfrm>
            <a:off x="506875" y="1878975"/>
            <a:ext cx="2703300" cy="121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dirty="0">
                <a:solidFill>
                  <a:schemeClr val="lt1"/>
                </a:solidFill>
                <a:latin typeface="Poppins SemiBold"/>
                <a:cs typeface="Poppins SemiBold"/>
                <a:sym typeface="Poppins SemiBold"/>
              </a:rPr>
              <a:t>AI Agents in Excel and Copilot Studio</a:t>
            </a:r>
            <a:endParaRPr sz="1800" b="0" i="0" u="none" strike="noStrike" cap="none" dirty="0">
              <a:solidFill>
                <a:srgbClr val="FFFFFF"/>
              </a:solidFill>
              <a:latin typeface="Poppins"/>
              <a:ea typeface="Poppins"/>
              <a:cs typeface="Poppins"/>
              <a:sym typeface="Poppins"/>
            </a:endParaRPr>
          </a:p>
        </p:txBody>
      </p:sp>
      <p:sp>
        <p:nvSpPr>
          <p:cNvPr id="524" name="Google Shape;524;p73"/>
          <p:cNvSpPr txBox="1">
            <a:spLocks noGrp="1"/>
          </p:cNvSpPr>
          <p:nvPr>
            <p:ph type="subTitle" idx="1"/>
          </p:nvPr>
        </p:nvSpPr>
        <p:spPr>
          <a:xfrm>
            <a:off x="506875" y="3362325"/>
            <a:ext cx="2739000" cy="1438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George Mount</a:t>
            </a:r>
          </a:p>
          <a:p>
            <a:pPr marL="0" lvl="0" indent="0" algn="l" rtl="0">
              <a:spcBef>
                <a:spcPts val="0"/>
              </a:spcBef>
              <a:spcAft>
                <a:spcPts val="0"/>
              </a:spcAft>
              <a:buNone/>
            </a:pPr>
            <a:r>
              <a:rPr lang="en-US" dirty="0" err="1"/>
              <a:t>Stringfest</a:t>
            </a:r>
            <a:r>
              <a:rPr lang="en-US" dirty="0"/>
              <a:t>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2EB3412C-BABE-7C5A-519A-CC56F4569C40}"/>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BDAE435-A58C-7506-2468-DB6FAC3709B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E6EAF41-606B-2980-A622-1C60CFE67DB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3431C45F-ACC3-AEDB-A6CE-A368F19D4947}"/>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574" name="Google Shape;574;p79">
            <a:extLst>
              <a:ext uri="{FF2B5EF4-FFF2-40B4-BE49-F238E27FC236}">
                <a16:creationId xmlns:a16="http://schemas.microsoft.com/office/drawing/2014/main" id="{339C5096-17A6-7F9D-42E9-2328362B595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95CB9E06-4423-B983-6A9B-5221E993B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0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A17DE27-9255-3AD3-409A-CD08291C55C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F9AA69E-ED6A-B3C6-A97F-F619136C9D1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F2C6705-0AC0-5D6D-F33B-5DB755C4F49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CC69B673-7E39-E51A-AAEE-3F7325390CF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11</a:t>
            </a:fld>
            <a:endParaRPr/>
          </a:p>
        </p:txBody>
      </p:sp>
      <p:sp>
        <p:nvSpPr>
          <p:cNvPr id="574" name="Google Shape;574;p79">
            <a:extLst>
              <a:ext uri="{FF2B5EF4-FFF2-40B4-BE49-F238E27FC236}">
                <a16:creationId xmlns:a16="http://schemas.microsoft.com/office/drawing/2014/main" id="{77E6F0E4-3FB0-CC25-6BBA-350A69AA8F02}"/>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5648A566-E74A-585F-0678-1005B889D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0CC5716F-FB89-25C5-E0EB-8F3F06B90629}"/>
              </a:ext>
            </a:extLst>
          </p:cNvPr>
          <p:cNvCxnSpPr/>
          <p:nvPr/>
        </p:nvCxnSpPr>
        <p:spPr>
          <a:xfrm>
            <a:off x="5954573" y="2165299"/>
            <a:ext cx="5632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87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57E80AFF-E135-5802-4611-A3349D9F312F}"/>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CD84D4C9-0B38-A0D5-ADF8-DBBCA6B90CE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lines are sometimes not so clear… </a:t>
            </a:r>
            <a:endParaRPr dirty="0"/>
          </a:p>
        </p:txBody>
      </p:sp>
      <p:sp>
        <p:nvSpPr>
          <p:cNvPr id="573" name="Google Shape;573;p79">
            <a:extLst>
              <a:ext uri="{FF2B5EF4-FFF2-40B4-BE49-F238E27FC236}">
                <a16:creationId xmlns:a16="http://schemas.microsoft.com/office/drawing/2014/main" id="{79366F5E-EB5D-0CF4-B9C8-542D3FB0B3B8}"/>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574" name="Google Shape;574;p79">
            <a:extLst>
              <a:ext uri="{FF2B5EF4-FFF2-40B4-BE49-F238E27FC236}">
                <a16:creationId xmlns:a16="http://schemas.microsoft.com/office/drawing/2014/main" id="{FEADCA68-5321-62B5-F235-2A7B8D01E9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descr="The image features a social media post by George Mount, comparing Microsoft Copilots to agents and suggesting the creation of an agent using Copilot Studio.&#10;&#10;AI-generated content may be incorrect.">
            <a:extLst>
              <a:ext uri="{FF2B5EF4-FFF2-40B4-BE49-F238E27FC236}">
                <a16:creationId xmlns:a16="http://schemas.microsoft.com/office/drawing/2014/main" id="{248B6642-2321-9664-F6F7-B856EF9B6CA8}"/>
              </a:ext>
            </a:extLst>
          </p:cNvPr>
          <p:cNvPicPr>
            <a:picLocks noChangeAspect="1"/>
          </p:cNvPicPr>
          <p:nvPr/>
        </p:nvPicPr>
        <p:blipFill>
          <a:blip r:embed="rId3"/>
          <a:srcRect t="22042" b="23200"/>
          <a:stretch>
            <a:fillRect/>
          </a:stretch>
        </p:blipFill>
        <p:spPr>
          <a:xfrm>
            <a:off x="1528876" y="1390650"/>
            <a:ext cx="5805791" cy="3179104"/>
          </a:xfrm>
          <a:prstGeom prst="rect">
            <a:avLst/>
          </a:prstGeom>
        </p:spPr>
      </p:pic>
    </p:spTree>
    <p:extLst>
      <p:ext uri="{BB962C8B-B14F-4D97-AF65-F5344CB8AC3E}">
        <p14:creationId xmlns:p14="http://schemas.microsoft.com/office/powerpoint/2010/main" val="322349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EEE36ACE-D369-84D6-6C39-469EAF584353}"/>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69AC8394-DA88-313B-7A9D-4413C0919D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Discussion</a:t>
            </a:r>
            <a:endParaRPr dirty="0"/>
          </a:p>
        </p:txBody>
      </p:sp>
      <p:sp>
        <p:nvSpPr>
          <p:cNvPr id="572" name="Google Shape;572;p79">
            <a:extLst>
              <a:ext uri="{FF2B5EF4-FFF2-40B4-BE49-F238E27FC236}">
                <a16:creationId xmlns:a16="http://schemas.microsoft.com/office/drawing/2014/main" id="{46BDA4CA-12E6-FB05-4191-DA39598A17F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Have you tried Copilot in Excel? What have you liked and disliked about it?</a:t>
            </a:r>
          </a:p>
          <a:p>
            <a:pPr marL="457200" lvl="0" indent="-317500" algn="l" rtl="0">
              <a:lnSpc>
                <a:spcPct val="108000"/>
              </a:lnSpc>
              <a:spcBef>
                <a:spcPts val="0"/>
              </a:spcBef>
              <a:spcAft>
                <a:spcPts val="0"/>
              </a:spcAft>
              <a:buSzPts val="1400"/>
              <a:buChar char="●"/>
            </a:pPr>
            <a:r>
              <a:rPr lang="en-US" dirty="0"/>
              <a:t>Where could Excel benefit you further with agentic assistance? </a:t>
            </a:r>
          </a:p>
        </p:txBody>
      </p:sp>
      <p:sp>
        <p:nvSpPr>
          <p:cNvPr id="573" name="Google Shape;573;p79">
            <a:extLst>
              <a:ext uri="{FF2B5EF4-FFF2-40B4-BE49-F238E27FC236}">
                <a16:creationId xmlns:a16="http://schemas.microsoft.com/office/drawing/2014/main" id="{ECB6FAE5-7787-15BB-4380-74F0F7CA5BF4}"/>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574" name="Google Shape;574;p79">
            <a:extLst>
              <a:ext uri="{FF2B5EF4-FFF2-40B4-BE49-F238E27FC236}">
                <a16:creationId xmlns:a16="http://schemas.microsoft.com/office/drawing/2014/main" id="{1C6AA8C6-49C6-1880-7C47-02B34E67BBC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58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Demo</a:t>
            </a:r>
            <a:endParaRPr dirty="0"/>
          </a:p>
        </p:txBody>
      </p:sp>
      <p:sp>
        <p:nvSpPr>
          <p:cNvPr id="547" name="Google Shape;547;p76"/>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agent-mode.xlsx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Use cases:</a:t>
            </a:r>
          </a:p>
          <a:p>
            <a:pPr lvl="1">
              <a:lnSpc>
                <a:spcPct val="100000"/>
              </a:lnSpc>
              <a:spcBef>
                <a:spcPts val="0"/>
              </a:spcBef>
            </a:pPr>
            <a:r>
              <a:rPr lang="en-US" dirty="0"/>
              <a:t>Loan calculator</a:t>
            </a:r>
          </a:p>
          <a:p>
            <a:pPr lvl="1">
              <a:lnSpc>
                <a:spcPct val="100000"/>
              </a:lnSpc>
              <a:spcBef>
                <a:spcPts val="0"/>
              </a:spcBef>
            </a:pPr>
            <a:r>
              <a:rPr lang="en-US" dirty="0"/>
              <a:t>Variance analysis</a:t>
            </a:r>
          </a:p>
          <a:p>
            <a:pPr lvl="1">
              <a:lnSpc>
                <a:spcPct val="100000"/>
              </a:lnSpc>
              <a:spcBef>
                <a:spcPts val="0"/>
              </a:spcBef>
            </a:pPr>
            <a:r>
              <a:rPr lang="en-US" dirty="0"/>
              <a:t>Monthly close pack</a:t>
            </a:r>
          </a:p>
          <a:p>
            <a:pPr marL="457200" lvl="0" indent="-317500" algn="l" rtl="0">
              <a:lnSpc>
                <a:spcPct val="100000"/>
              </a:lnSpc>
              <a:spcBef>
                <a:spcPts val="0"/>
              </a:spcBef>
              <a:spcAft>
                <a:spcPts val="0"/>
              </a:spcAft>
              <a:buSzPts val="1400"/>
              <a:buAutoNum type="arabicPeriod"/>
            </a:pPr>
            <a:r>
              <a:rPr lang="en-US" dirty="0"/>
              <a:t>What does Agent Mode do well, poorly, or not at all? </a:t>
            </a:r>
          </a:p>
          <a:p>
            <a:pPr marL="457200" lvl="0" indent="-317500" algn="l" rtl="0">
              <a:lnSpc>
                <a:spcPct val="100000"/>
              </a:lnSpc>
              <a:spcBef>
                <a:spcPts val="0"/>
              </a:spcBef>
              <a:spcAft>
                <a:spcPts val="0"/>
              </a:spcAft>
              <a:buSzPts val="1400"/>
              <a:buAutoNum type="arabicPeriod"/>
            </a:pPr>
            <a:r>
              <a:rPr lang="en-US" dirty="0"/>
              <a:t>How does this relate to other tools in the Excel AI stack?</a:t>
            </a:r>
          </a:p>
          <a:p>
            <a:pPr marL="0" lvl="0" indent="0" algn="l" rtl="0">
              <a:lnSpc>
                <a:spcPct val="115000"/>
              </a:lnSpc>
              <a:spcBef>
                <a:spcPts val="0"/>
              </a:spcBef>
              <a:spcAft>
                <a:spcPts val="1000"/>
              </a:spcAft>
              <a:buSzPts val="1400"/>
              <a:buNone/>
            </a:pPr>
            <a:endParaRPr dirty="0"/>
          </a:p>
        </p:txBody>
      </p:sp>
      <p:sp>
        <p:nvSpPr>
          <p:cNvPr id="548" name="Google Shape;548;p76"/>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49" name="Google Shape;549;p76"/>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Exploring Agent Mode</a:t>
            </a:r>
            <a:endParaRPr dirty="0"/>
          </a:p>
        </p:txBody>
      </p:sp>
      <p:pic>
        <p:nvPicPr>
          <p:cNvPr id="2050" name="Picture 2" descr="Loan calculator Excel ">
            <a:extLst>
              <a:ext uri="{FF2B5EF4-FFF2-40B4-BE49-F238E27FC236}">
                <a16:creationId xmlns:a16="http://schemas.microsoft.com/office/drawing/2014/main" id="{95BA2719-C982-6D64-0ACA-489FCC017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382" y="1973734"/>
            <a:ext cx="3477617" cy="2541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CBB39F36-43A3-D0CF-5D2F-4DD44F9B4A30}"/>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D6CA8D2-28FF-B843-B691-70F716B46772}"/>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Exercise</a:t>
            </a:r>
            <a:endParaRPr dirty="0"/>
          </a:p>
        </p:txBody>
      </p:sp>
      <p:sp>
        <p:nvSpPr>
          <p:cNvPr id="547" name="Google Shape;547;p76">
            <a:extLst>
              <a:ext uri="{FF2B5EF4-FFF2-40B4-BE49-F238E27FC236}">
                <a16:creationId xmlns:a16="http://schemas.microsoft.com/office/drawing/2014/main" id="{3987A56A-F2F2-412A-4976-1586AAF8DEF5}"/>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gapminder.xlsx</a:t>
            </a:r>
            <a:endParaRPr lang="en-US" dirty="0"/>
          </a:p>
          <a:p>
            <a:pPr marL="139700" lvl="0" indent="0" algn="l" rtl="0">
              <a:lnSpc>
                <a:spcPct val="100000"/>
              </a:lnSpc>
              <a:spcBef>
                <a:spcPts val="0"/>
              </a:spcBef>
              <a:spcAft>
                <a:spcPts val="0"/>
              </a:spcAft>
              <a:buSzPts val="1400"/>
              <a:buNone/>
            </a:pPr>
            <a:endParaRPr lang="en-US" dirty="0"/>
          </a:p>
          <a:p>
            <a:pPr lvl="0" indent="-317500">
              <a:lnSpc>
                <a:spcPct val="100000"/>
              </a:lnSpc>
              <a:buSzPts val="1400"/>
              <a:buAutoNum type="arabicPeriod"/>
            </a:pPr>
            <a:r>
              <a:rPr lang="en-US" b="1" dirty="0"/>
              <a:t>Researcher:</a:t>
            </a:r>
            <a:r>
              <a:rPr lang="en-US" dirty="0"/>
              <a:t> Ask </a:t>
            </a:r>
            <a:r>
              <a:rPr lang="en-US" i="1" dirty="0"/>
              <a:t>one big-picture</a:t>
            </a:r>
            <a:r>
              <a:rPr lang="en-US" dirty="0"/>
              <a:t> question about global development since 1960</a:t>
            </a:r>
          </a:p>
          <a:p>
            <a:pPr lvl="0" indent="-317500">
              <a:lnSpc>
                <a:spcPct val="100000"/>
              </a:lnSpc>
              <a:buSzPts val="1400"/>
              <a:buAutoNum type="arabicPeriod"/>
            </a:pPr>
            <a:r>
              <a:rPr lang="en-US" b="1" dirty="0"/>
              <a:t>Analyst:</a:t>
            </a:r>
            <a:r>
              <a:rPr lang="en-US" dirty="0"/>
              <a:t> Ask </a:t>
            </a:r>
            <a:r>
              <a:rPr lang="en-US" i="1" dirty="0"/>
              <a:t>one data question</a:t>
            </a:r>
            <a:r>
              <a:rPr lang="en-US" dirty="0"/>
              <a:t> about the </a:t>
            </a:r>
            <a:r>
              <a:rPr lang="en-US" dirty="0" err="1"/>
              <a:t>Gapminder</a:t>
            </a:r>
            <a:r>
              <a:rPr lang="en-US" dirty="0"/>
              <a:t> sheet</a:t>
            </a:r>
          </a:p>
          <a:p>
            <a:pPr lvl="0" indent="-317500">
              <a:lnSpc>
                <a:spcPct val="100000"/>
              </a:lnSpc>
              <a:buSzPts val="1400"/>
              <a:buAutoNum type="arabicPeriod"/>
            </a:pPr>
            <a:r>
              <a:rPr lang="en-US" b="1" dirty="0"/>
              <a:t>Agent Mode:</a:t>
            </a:r>
            <a:r>
              <a:rPr lang="en-US" dirty="0"/>
              <a:t> Build a </a:t>
            </a:r>
            <a:r>
              <a:rPr lang="en-US" i="1" dirty="0"/>
              <a:t>1-page snapshot</a:t>
            </a:r>
            <a:endParaRPr dirty="0"/>
          </a:p>
        </p:txBody>
      </p:sp>
      <p:sp>
        <p:nvSpPr>
          <p:cNvPr id="548" name="Google Shape;548;p76">
            <a:extLst>
              <a:ext uri="{FF2B5EF4-FFF2-40B4-BE49-F238E27FC236}">
                <a16:creationId xmlns:a16="http://schemas.microsoft.com/office/drawing/2014/main" id="{FF434359-1F8E-80A5-37F2-E72D918C362F}"/>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549" name="Google Shape;549;p76">
            <a:extLst>
              <a:ext uri="{FF2B5EF4-FFF2-40B4-BE49-F238E27FC236}">
                <a16:creationId xmlns:a16="http://schemas.microsoft.com/office/drawing/2014/main" id="{01D10080-3BF4-1D43-FA7F-C29937557B1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Gapminder</a:t>
            </a:r>
            <a:r>
              <a:rPr lang="en-US" dirty="0"/>
              <a:t> agent practice</a:t>
            </a:r>
            <a:endParaRPr dirty="0"/>
          </a:p>
        </p:txBody>
      </p:sp>
      <p:pic>
        <p:nvPicPr>
          <p:cNvPr id="3" name="Picture 2">
            <a:extLst>
              <a:ext uri="{FF2B5EF4-FFF2-40B4-BE49-F238E27FC236}">
                <a16:creationId xmlns:a16="http://schemas.microsoft.com/office/drawing/2014/main" id="{2B933ED3-7CEC-1A93-9773-FEC378199C7B}"/>
              </a:ext>
            </a:extLst>
          </p:cNvPr>
          <p:cNvPicPr>
            <a:picLocks noChangeAspect="1"/>
          </p:cNvPicPr>
          <p:nvPr/>
        </p:nvPicPr>
        <p:blipFill>
          <a:blip r:embed="rId3"/>
          <a:stretch>
            <a:fillRect/>
          </a:stretch>
        </p:blipFill>
        <p:spPr>
          <a:xfrm>
            <a:off x="5599769" y="2027398"/>
            <a:ext cx="3544231" cy="2428366"/>
          </a:xfrm>
          <a:prstGeom prst="rect">
            <a:avLst/>
          </a:prstGeom>
        </p:spPr>
      </p:pic>
    </p:spTree>
    <p:extLst>
      <p:ext uri="{BB962C8B-B14F-4D97-AF65-F5344CB8AC3E}">
        <p14:creationId xmlns:p14="http://schemas.microsoft.com/office/powerpoint/2010/main" val="5244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1B80CE1D-C199-D7A7-E00E-341E1C7A58F5}"/>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0530A9C9-BA07-D66A-6FDC-C772896CAC5A}"/>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81763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A13BB74-AD5B-D06F-7924-8FA3A9D6E7D1}"/>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A2FBCAC9-10FA-34DF-8E38-CA4B8BCC9920}"/>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2869838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C4D1B3AC-A880-CF1A-97D0-92094A185A55}"/>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3CB33BA8-713A-13F6-5169-74782B1BF68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Demo</a:t>
            </a:r>
            <a:endParaRPr dirty="0"/>
          </a:p>
        </p:txBody>
      </p:sp>
      <p:sp>
        <p:nvSpPr>
          <p:cNvPr id="547" name="Google Shape;547;p76">
            <a:extLst>
              <a:ext uri="{FF2B5EF4-FFF2-40B4-BE49-F238E27FC236}">
                <a16:creationId xmlns:a16="http://schemas.microsoft.com/office/drawing/2014/main" id="{799E0A6F-B643-60EB-4FAD-A48705C1D677}"/>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Create a custom Copilot agent in Copilot Studio tailored for specific Excel-related use cases</a:t>
            </a:r>
          </a:p>
          <a:p>
            <a:pPr marL="202566" lvl="0" indent="-200978">
              <a:lnSpc>
                <a:spcPct val="100000"/>
              </a:lnSpc>
              <a:spcBef>
                <a:spcPts val="600"/>
              </a:spcBef>
            </a:pPr>
            <a:r>
              <a:rPr lang="en-US" dirty="0">
                <a:solidFill>
                  <a:schemeClr val="dk1"/>
                </a:solidFill>
              </a:rPr>
              <a:t>Add and manage trusted knowledge sources (like MVP websites) to ensure high-quality, domain-specific responses</a:t>
            </a:r>
          </a:p>
          <a:p>
            <a:pPr marL="202566" lvl="0" indent="-200978">
              <a:lnSpc>
                <a:spcPct val="100000"/>
              </a:lnSpc>
              <a:spcBef>
                <a:spcPts val="600"/>
              </a:spcBef>
            </a:pPr>
            <a:r>
              <a:rPr lang="en-US" dirty="0">
                <a:solidFill>
                  <a:schemeClr val="dk1"/>
                </a:solidFill>
              </a:rPr>
              <a:t>Test and publish the agent with simple topics added </a:t>
            </a:r>
          </a:p>
          <a:p>
            <a:pPr marL="1588" lvl="0" indent="0">
              <a:lnSpc>
                <a:spcPct val="100000"/>
              </a:lnSpc>
              <a:spcBef>
                <a:spcPts val="600"/>
              </a:spcBef>
              <a:buNone/>
            </a:pPr>
            <a:endParaRPr lang="en-US" dirty="0">
              <a:solidFill>
                <a:schemeClr val="dk1"/>
              </a:solidFill>
            </a:endParaRPr>
          </a:p>
          <a:p>
            <a:pPr marL="1588" lvl="0" indent="0">
              <a:lnSpc>
                <a:spcPct val="100000"/>
              </a:lnSpc>
              <a:spcBef>
                <a:spcPts val="600"/>
              </a:spcBef>
              <a:buNone/>
            </a:pPr>
            <a:r>
              <a:rPr lang="en-US" dirty="0">
                <a:solidFill>
                  <a:schemeClr val="dk1"/>
                </a:solidFill>
              </a:rPr>
              <a:t>File: </a:t>
            </a:r>
            <a:r>
              <a:rPr lang="en-US" dirty="0">
                <a:solidFill>
                  <a:schemeClr val="dk1"/>
                </a:solidFill>
                <a:latin typeface="Consolas" panose="020B0609020204030204" pitchFamily="49" charset="0"/>
              </a:rPr>
              <a:t>mvp-knowledge-base-instructions.docx</a:t>
            </a:r>
          </a:p>
        </p:txBody>
      </p:sp>
      <p:sp>
        <p:nvSpPr>
          <p:cNvPr id="548" name="Google Shape;548;p76">
            <a:extLst>
              <a:ext uri="{FF2B5EF4-FFF2-40B4-BE49-F238E27FC236}">
                <a16:creationId xmlns:a16="http://schemas.microsoft.com/office/drawing/2014/main" id="{A3B3EC2B-D3DD-9F04-AB1B-53DC73B39E03}"/>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549" name="Google Shape;549;p76">
            <a:extLst>
              <a:ext uri="{FF2B5EF4-FFF2-40B4-BE49-F238E27FC236}">
                <a16:creationId xmlns:a16="http://schemas.microsoft.com/office/drawing/2014/main" id="{F137B1EF-20AD-4B1C-CC34-4C3C16B5967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Build an Excel chatbot in Copilot Studio</a:t>
            </a:r>
          </a:p>
        </p:txBody>
      </p:sp>
      <p:pic>
        <p:nvPicPr>
          <p:cNvPr id="1026" name="Picture 2" descr="List all worksheets in workbook Copilot Studio">
            <a:extLst>
              <a:ext uri="{FF2B5EF4-FFF2-40B4-BE49-F238E27FC236}">
                <a16:creationId xmlns:a16="http://schemas.microsoft.com/office/drawing/2014/main" id="{FBE23387-32D8-7040-D7A4-EA23F7AB2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450" y="1991831"/>
            <a:ext cx="3514476" cy="252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6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D77FE85B-07A5-C57C-671D-85B264B6B35A}"/>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DCA201BF-1DD2-9397-3142-02E01188246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5E5410A1-33D8-1E74-C993-3D61D0DFAD85}"/>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Folder: </a:t>
            </a:r>
            <a:r>
              <a:rPr lang="en-US" dirty="0">
                <a:latin typeface="Consolas" panose="020B0609020204030204" pitchFamily="49" charset="0"/>
              </a:rPr>
              <a:t>copilot-studio-exercise</a:t>
            </a:r>
          </a:p>
          <a:p>
            <a:pPr marL="139700" lvl="0" indent="0" algn="l" rtl="0">
              <a:lnSpc>
                <a:spcPct val="100000"/>
              </a:lnSpc>
              <a:spcBef>
                <a:spcPts val="0"/>
              </a:spcBef>
              <a:spcAft>
                <a:spcPts val="0"/>
              </a:spcAft>
              <a:buSzPts val="1400"/>
              <a:buNone/>
            </a:pPr>
            <a:endParaRPr lang="en-US" dirty="0"/>
          </a:p>
          <a:p>
            <a:pPr>
              <a:lnSpc>
                <a:spcPct val="100000"/>
              </a:lnSpc>
            </a:pPr>
            <a:r>
              <a:rPr lang="en-US" dirty="0"/>
              <a:t>Create a chatbot that helps users find Excel keyboard shortcuts, using only the provided “Excel keyboard shortcuts” cheat sheet as its knowledge base</a:t>
            </a:r>
            <a:br>
              <a:rPr lang="en-US" dirty="0"/>
            </a:br>
            <a:endParaRPr lang="en-US" dirty="0"/>
          </a:p>
          <a:p>
            <a:pPr>
              <a:lnSpc>
                <a:spcPct val="100000"/>
              </a:lnSpc>
            </a:pPr>
            <a:r>
              <a:rPr lang="en-US" dirty="0"/>
              <a:t>Edit the “goodbye” topic to replace the default response (“okay, goodbye”) with a more engaging sign-off like “Keep on excelling,” then save and test </a:t>
            </a:r>
            <a:br>
              <a:rPr lang="en-US" dirty="0"/>
            </a:br>
            <a:endParaRPr lang="en-US" dirty="0"/>
          </a:p>
          <a:p>
            <a:pPr>
              <a:lnSpc>
                <a:spcPct val="100000"/>
              </a:lnSpc>
            </a:pPr>
            <a:r>
              <a:rPr lang="en-US" dirty="0"/>
              <a:t>Publish the chatbot and launch it in Microsoft Teams to see it running inside an external app</a:t>
            </a:r>
          </a:p>
        </p:txBody>
      </p:sp>
      <p:sp>
        <p:nvSpPr>
          <p:cNvPr id="548" name="Google Shape;548;p76">
            <a:extLst>
              <a:ext uri="{FF2B5EF4-FFF2-40B4-BE49-F238E27FC236}">
                <a16:creationId xmlns:a16="http://schemas.microsoft.com/office/drawing/2014/main" id="{DB0AF800-8F32-C9CE-2A52-0C6F1B5FD6A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549" name="Google Shape;549;p76">
            <a:extLst>
              <a:ext uri="{FF2B5EF4-FFF2-40B4-BE49-F238E27FC236}">
                <a16:creationId xmlns:a16="http://schemas.microsoft.com/office/drawing/2014/main" id="{9A94B924-4866-2A21-E8DA-5E404ACFBE5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Create an Excel keyboard shortcut chatbot for Teams</a:t>
            </a:r>
          </a:p>
        </p:txBody>
      </p:sp>
      <p:pic>
        <p:nvPicPr>
          <p:cNvPr id="6" name="Picture 5">
            <a:extLst>
              <a:ext uri="{FF2B5EF4-FFF2-40B4-BE49-F238E27FC236}">
                <a16:creationId xmlns:a16="http://schemas.microsoft.com/office/drawing/2014/main" id="{F34E1298-0620-A329-8EA6-835B4D565751}"/>
              </a:ext>
            </a:extLst>
          </p:cNvPr>
          <p:cNvPicPr>
            <a:picLocks noChangeAspect="1"/>
          </p:cNvPicPr>
          <p:nvPr/>
        </p:nvPicPr>
        <p:blipFill>
          <a:blip r:embed="rId3"/>
          <a:stretch>
            <a:fillRect/>
          </a:stretch>
        </p:blipFill>
        <p:spPr>
          <a:xfrm>
            <a:off x="5648727" y="1997049"/>
            <a:ext cx="3452026" cy="2428647"/>
          </a:xfrm>
          <a:prstGeom prst="rect">
            <a:avLst/>
          </a:prstGeom>
        </p:spPr>
      </p:pic>
    </p:spTree>
    <p:extLst>
      <p:ext uri="{BB962C8B-B14F-4D97-AF65-F5344CB8AC3E}">
        <p14:creationId xmlns:p14="http://schemas.microsoft.com/office/powerpoint/2010/main" val="29928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Objectives For Today</a:t>
            </a:r>
            <a:endParaRPr dirty="0"/>
          </a:p>
        </p:txBody>
      </p:sp>
      <p:sp>
        <p:nvSpPr>
          <p:cNvPr id="530" name="Google Shape;530;p74"/>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lvl="0"/>
            <a:r>
              <a:rPr lang="en-US" dirty="0"/>
              <a:t>Integrate and execute Agent Mode in Excel to build analytical and reporting tools and workflows.</a:t>
            </a:r>
          </a:p>
          <a:p>
            <a:pPr lvl="0"/>
            <a:r>
              <a:rPr lang="en-US" dirty="0"/>
              <a:t>Design and deploy lightweight agents in Copilot Studio to perform repetitive data analysis tasks.</a:t>
            </a:r>
          </a:p>
          <a:p>
            <a:pPr lvl="0"/>
            <a:r>
              <a:rPr lang="en-US" dirty="0"/>
              <a:t>Demonstrate how agentic AI can extend across Microsoft 365 tools such as Power BI and Teams.</a:t>
            </a:r>
          </a:p>
          <a:p>
            <a:pPr lvl="0"/>
            <a:r>
              <a:rPr lang="en-US" dirty="0"/>
              <a:t>Apply best practices for guiding and supervising AI agents to ensure data accuracy and compliance.</a:t>
            </a:r>
          </a:p>
        </p:txBody>
      </p:sp>
      <p:sp>
        <p:nvSpPr>
          <p:cNvPr id="531" name="Google Shape;531;p74"/>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532" name="Google Shape;532;p74"/>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B67E7F21-AB65-7319-9A77-D806267C6DF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D011D08-DCDA-1A04-6DA9-BC5257F1AFEF}"/>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Understanding the Modern Excel AI stack</a:t>
            </a:r>
            <a:endParaRPr dirty="0"/>
          </a:p>
        </p:txBody>
      </p:sp>
      <p:sp>
        <p:nvSpPr>
          <p:cNvPr id="573" name="Google Shape;573;p79">
            <a:extLst>
              <a:ext uri="{FF2B5EF4-FFF2-40B4-BE49-F238E27FC236}">
                <a16:creationId xmlns:a16="http://schemas.microsoft.com/office/drawing/2014/main" id="{2DD224AB-BB51-379C-64B3-B2F0CA67F5B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20</a:t>
            </a:fld>
            <a:endParaRPr/>
          </a:p>
        </p:txBody>
      </p:sp>
      <p:pic>
        <p:nvPicPr>
          <p:cNvPr id="2" name="Picture 2">
            <a:extLst>
              <a:ext uri="{FF2B5EF4-FFF2-40B4-BE49-F238E27FC236}">
                <a16:creationId xmlns:a16="http://schemas.microsoft.com/office/drawing/2014/main" id="{A251E6E7-D9EF-4BEE-1450-A4E5DB4B8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3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B9E29BCA-0F56-C40C-E3E2-8D60BB041478}"/>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D2133578-B340-9BEE-AB28-74CC27261327}"/>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39165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6D6A481-DE70-ACFB-982B-38DE6DA525CE}"/>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1E932841-D8B9-F69C-5B08-8096AF32C15D}"/>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4104749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7870E1F6-A9BD-2EA9-23E6-A96764AB685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D178BF1-7544-8E0A-3DFA-B2B46366286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lvl="0"/>
            <a:r>
              <a:rPr lang="en" dirty="0"/>
              <a:t>III. Building and deploying an AI-powered workflow</a:t>
            </a:r>
            <a:endParaRPr dirty="0"/>
          </a:p>
        </p:txBody>
      </p:sp>
      <p:sp>
        <p:nvSpPr>
          <p:cNvPr id="573" name="Google Shape;573;p79">
            <a:extLst>
              <a:ext uri="{FF2B5EF4-FFF2-40B4-BE49-F238E27FC236}">
                <a16:creationId xmlns:a16="http://schemas.microsoft.com/office/drawing/2014/main" id="{87E48656-F05B-A1AB-01E4-3A278618800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574" name="Google Shape;574;p79">
            <a:extLst>
              <a:ext uri="{FF2B5EF4-FFF2-40B4-BE49-F238E27FC236}">
                <a16:creationId xmlns:a16="http://schemas.microsoft.com/office/drawing/2014/main" id="{FEFC3CE9-AC3D-3016-12BD-D984FDEE6D45}"/>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Automated AI workflows with Power Automate + Copilot</a:t>
            </a:r>
            <a:endParaRPr dirty="0"/>
          </a:p>
        </p:txBody>
      </p:sp>
      <p:pic>
        <p:nvPicPr>
          <p:cNvPr id="5" name="Picture 4">
            <a:extLst>
              <a:ext uri="{FF2B5EF4-FFF2-40B4-BE49-F238E27FC236}">
                <a16:creationId xmlns:a16="http://schemas.microsoft.com/office/drawing/2014/main" id="{DC275B78-77E3-D568-6027-D8BAD75FAA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848"/>
          <a:stretch>
            <a:fillRect/>
          </a:stretch>
        </p:blipFill>
        <p:spPr bwMode="auto">
          <a:xfrm>
            <a:off x="599846" y="1228496"/>
            <a:ext cx="7838747" cy="268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729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F6927848-CDDC-8384-AD90-3403021B1B35}"/>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4F0FF44-72BD-3D87-31D3-45D38D644439}"/>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lvl="0"/>
            <a:r>
              <a:rPr lang="en" dirty="0"/>
              <a:t>III. Building and deploying an AI-powered workflow</a:t>
            </a:r>
            <a:endParaRPr dirty="0"/>
          </a:p>
        </p:txBody>
      </p:sp>
      <p:sp>
        <p:nvSpPr>
          <p:cNvPr id="573" name="Google Shape;573;p79">
            <a:extLst>
              <a:ext uri="{FF2B5EF4-FFF2-40B4-BE49-F238E27FC236}">
                <a16:creationId xmlns:a16="http://schemas.microsoft.com/office/drawing/2014/main" id="{EB26296D-09E5-60B1-0A15-6546EF96D217}"/>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574" name="Google Shape;574;p79">
            <a:extLst>
              <a:ext uri="{FF2B5EF4-FFF2-40B4-BE49-F238E27FC236}">
                <a16:creationId xmlns:a16="http://schemas.microsoft.com/office/drawing/2014/main" id="{80895CED-0C26-9B43-AA37-93A3A40D3524}"/>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Agentic workflows with Copilot Studio + Agent Flows</a:t>
            </a:r>
            <a:endParaRPr dirty="0"/>
          </a:p>
        </p:txBody>
      </p:sp>
      <p:pic>
        <p:nvPicPr>
          <p:cNvPr id="2" name="Picture 2">
            <a:extLst>
              <a:ext uri="{FF2B5EF4-FFF2-40B4-BE49-F238E27FC236}">
                <a16:creationId xmlns:a16="http://schemas.microsoft.com/office/drawing/2014/main" id="{4814273B-435C-C7DD-4975-D915161A6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32"/>
          <a:stretch>
            <a:fillRect/>
          </a:stretch>
        </p:blipFill>
        <p:spPr bwMode="auto">
          <a:xfrm>
            <a:off x="753283" y="1357842"/>
            <a:ext cx="7637434" cy="332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5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015FB5FF-7B2C-FEE0-0D76-A6D720740422}"/>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ED8A0B4-C6E2-780E-996B-9F8C767B4E7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III. Building and deploying an AI-powered workflow</a:t>
            </a:r>
            <a:endParaRPr dirty="0"/>
          </a:p>
        </p:txBody>
      </p:sp>
      <p:sp>
        <p:nvSpPr>
          <p:cNvPr id="547" name="Google Shape;547;p76">
            <a:extLst>
              <a:ext uri="{FF2B5EF4-FFF2-40B4-BE49-F238E27FC236}">
                <a16:creationId xmlns:a16="http://schemas.microsoft.com/office/drawing/2014/main" id="{91444F0D-E50F-02E5-6665-FC092E7F6958}"/>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autompg.xlsx</a:t>
            </a:r>
          </a:p>
          <a:p>
            <a:pPr marL="139700" lvl="0" indent="0" algn="l" rtl="0">
              <a:lnSpc>
                <a:spcPct val="100000"/>
              </a:lnSpc>
              <a:spcBef>
                <a:spcPts val="0"/>
              </a:spcBef>
              <a:spcAft>
                <a:spcPts val="0"/>
              </a:spcAft>
              <a:buSzPts val="1400"/>
              <a:buNone/>
            </a:pPr>
            <a:endParaRPr lang="en-US" dirty="0"/>
          </a:p>
          <a:p>
            <a:pPr>
              <a:lnSpc>
                <a:spcPct val="100000"/>
              </a:lnSpc>
            </a:pPr>
            <a:r>
              <a:rPr lang="en-US" dirty="0"/>
              <a:t>Load Excel data into Dataverse</a:t>
            </a:r>
          </a:p>
          <a:p>
            <a:pPr>
              <a:lnSpc>
                <a:spcPct val="100000"/>
              </a:lnSpc>
            </a:pPr>
            <a:r>
              <a:rPr lang="en-US" dirty="0"/>
              <a:t>Create a flow in Power Automate</a:t>
            </a:r>
          </a:p>
          <a:p>
            <a:pPr>
              <a:lnSpc>
                <a:spcPct val="100000"/>
              </a:lnSpc>
            </a:pPr>
            <a:r>
              <a:rPr lang="en-US" dirty="0"/>
              <a:t>Run AI prompt as part of the flow</a:t>
            </a:r>
          </a:p>
          <a:p>
            <a:pPr>
              <a:lnSpc>
                <a:spcPct val="100000"/>
              </a:lnSpc>
            </a:pPr>
            <a:r>
              <a:rPr lang="en-US" dirty="0"/>
              <a:t>Switch prompt to structured JSON output</a:t>
            </a:r>
          </a:p>
          <a:p>
            <a:pPr>
              <a:lnSpc>
                <a:spcPct val="100000"/>
              </a:lnSpc>
            </a:pPr>
            <a:r>
              <a:rPr lang="en-US" dirty="0"/>
              <a:t>Build and map an Adaptive Card for Teams</a:t>
            </a:r>
          </a:p>
          <a:p>
            <a:pPr>
              <a:lnSpc>
                <a:spcPct val="100000"/>
              </a:lnSpc>
            </a:pPr>
            <a:r>
              <a:rPr lang="en-US" dirty="0"/>
              <a:t>Run the flow and review the generated report</a:t>
            </a:r>
          </a:p>
          <a:p>
            <a:pPr marL="127000" indent="0">
              <a:lnSpc>
                <a:spcPct val="100000"/>
              </a:lnSpc>
              <a:buNone/>
            </a:pPr>
            <a:endParaRPr lang="en-US" dirty="0"/>
          </a:p>
          <a:p>
            <a:pPr marL="127000" indent="0">
              <a:lnSpc>
                <a:spcPct val="100000"/>
              </a:lnSpc>
              <a:buNone/>
            </a:pPr>
            <a:r>
              <a:rPr lang="en-US" dirty="0"/>
              <a:t>“Look, don’t touch:” I will run this demo solo due to licensing restrictions</a:t>
            </a:r>
            <a:endParaRPr dirty="0"/>
          </a:p>
        </p:txBody>
      </p:sp>
      <p:sp>
        <p:nvSpPr>
          <p:cNvPr id="548" name="Google Shape;548;p76">
            <a:extLst>
              <a:ext uri="{FF2B5EF4-FFF2-40B4-BE49-F238E27FC236}">
                <a16:creationId xmlns:a16="http://schemas.microsoft.com/office/drawing/2014/main" id="{76900D63-14F7-BDB8-B128-A91342BD8B7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549" name="Google Shape;549;p76">
            <a:extLst>
              <a:ext uri="{FF2B5EF4-FFF2-40B4-BE49-F238E27FC236}">
                <a16:creationId xmlns:a16="http://schemas.microsoft.com/office/drawing/2014/main" id="{D4E03F0E-BEED-8AB6-23F6-507860C43883}"/>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 Demo: Build an AI-Powered Excel Report</a:t>
            </a:r>
            <a:endParaRPr dirty="0"/>
          </a:p>
        </p:txBody>
      </p:sp>
      <p:pic>
        <p:nvPicPr>
          <p:cNvPr id="1026" name="Picture 2" descr="Adaptive card parameter flow ">
            <a:extLst>
              <a:ext uri="{FF2B5EF4-FFF2-40B4-BE49-F238E27FC236}">
                <a16:creationId xmlns:a16="http://schemas.microsoft.com/office/drawing/2014/main" id="{7F649DCF-D4D6-05A1-8CFF-42836E634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3" y="1976570"/>
            <a:ext cx="3525852" cy="250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885D7BC9-F744-67C8-74E8-6C1E9844F50F}"/>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295BDEBC-6E7F-FEE6-3F67-7D8454C93A55}"/>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606347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3F41DC1A-F498-16F6-2694-222FBBB407FD}"/>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769E8CA-B1DB-D330-D00D-630CDE234679}"/>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Recap: Understanding the Modern Excel AI stack</a:t>
            </a:r>
            <a:endParaRPr dirty="0"/>
          </a:p>
        </p:txBody>
      </p:sp>
      <p:sp>
        <p:nvSpPr>
          <p:cNvPr id="573" name="Google Shape;573;p79">
            <a:extLst>
              <a:ext uri="{FF2B5EF4-FFF2-40B4-BE49-F238E27FC236}">
                <a16:creationId xmlns:a16="http://schemas.microsoft.com/office/drawing/2014/main" id="{10FE2B8F-DF41-0C36-B5A6-E81A10E2298A}"/>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27</a:t>
            </a:fld>
            <a:endParaRPr/>
          </a:p>
        </p:txBody>
      </p:sp>
      <p:pic>
        <p:nvPicPr>
          <p:cNvPr id="2" name="Picture 2">
            <a:extLst>
              <a:ext uri="{FF2B5EF4-FFF2-40B4-BE49-F238E27FC236}">
                <a16:creationId xmlns:a16="http://schemas.microsoft.com/office/drawing/2014/main" id="{B9CF3E0C-DB8B-1617-B17F-FF81C5380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87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896E8EC-C027-50F1-1D46-63BB1D8EA9E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B4395B1C-A8A9-9571-0AAD-5227DB2E8F4D}"/>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Key Takeaways For Today</a:t>
            </a:r>
            <a:endParaRPr dirty="0"/>
          </a:p>
        </p:txBody>
      </p:sp>
      <p:sp>
        <p:nvSpPr>
          <p:cNvPr id="572" name="Google Shape;572;p79">
            <a:extLst>
              <a:ext uri="{FF2B5EF4-FFF2-40B4-BE49-F238E27FC236}">
                <a16:creationId xmlns:a16="http://schemas.microsoft.com/office/drawing/2014/main" id="{2F0182C0-B733-0BC4-B1E4-6403074E1C8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Agent Mode is a new way of working in Excel, more goal driven and less step by step</a:t>
            </a:r>
          </a:p>
          <a:p>
            <a:pPr marL="457200" lvl="0" indent="-317500" algn="l" rtl="0">
              <a:lnSpc>
                <a:spcPct val="108000"/>
              </a:lnSpc>
              <a:spcBef>
                <a:spcPts val="0"/>
              </a:spcBef>
              <a:spcAft>
                <a:spcPts val="0"/>
              </a:spcAft>
              <a:buSzPts val="1400"/>
              <a:buChar char="●"/>
            </a:pPr>
            <a:r>
              <a:rPr lang="en-US" dirty="0"/>
              <a:t>Human analysts still provide direction, judgment, and guardrails</a:t>
            </a:r>
          </a:p>
          <a:p>
            <a:pPr marL="457200" lvl="0" indent="-317500" algn="l" rtl="0">
              <a:lnSpc>
                <a:spcPct val="108000"/>
              </a:lnSpc>
              <a:spcBef>
                <a:spcPts val="0"/>
              </a:spcBef>
              <a:spcAft>
                <a:spcPts val="0"/>
              </a:spcAft>
              <a:buSzPts val="1400"/>
              <a:buChar char="●"/>
            </a:pPr>
            <a:r>
              <a:rPr lang="en-US" dirty="0"/>
              <a:t>Copilot versus agents will stay blurry, focus on the value delivered</a:t>
            </a:r>
          </a:p>
          <a:p>
            <a:pPr marL="457200" lvl="0" indent="-317500" algn="l" rtl="0">
              <a:lnSpc>
                <a:spcPct val="108000"/>
              </a:lnSpc>
              <a:spcBef>
                <a:spcPts val="0"/>
              </a:spcBef>
              <a:spcAft>
                <a:spcPts val="0"/>
              </a:spcAft>
              <a:buSzPts val="1400"/>
              <a:buChar char="●"/>
            </a:pPr>
            <a:r>
              <a:rPr lang="en-US" dirty="0"/>
              <a:t>You do not need the full Microsoft AI stack to start seeing impact</a:t>
            </a:r>
          </a:p>
          <a:p>
            <a:pPr marL="457200" lvl="0" indent="-317500" algn="l" rtl="0">
              <a:lnSpc>
                <a:spcPct val="108000"/>
              </a:lnSpc>
              <a:spcBef>
                <a:spcPts val="0"/>
              </a:spcBef>
              <a:spcAft>
                <a:spcPts val="0"/>
              </a:spcAft>
              <a:buSzPts val="1400"/>
              <a:buChar char="●"/>
            </a:pPr>
            <a:r>
              <a:rPr lang="en-US" dirty="0"/>
              <a:t>Early adopters of agentic workflows gain a real career advantage</a:t>
            </a:r>
          </a:p>
        </p:txBody>
      </p:sp>
      <p:sp>
        <p:nvSpPr>
          <p:cNvPr id="573" name="Google Shape;573;p79">
            <a:extLst>
              <a:ext uri="{FF2B5EF4-FFF2-40B4-BE49-F238E27FC236}">
                <a16:creationId xmlns:a16="http://schemas.microsoft.com/office/drawing/2014/main" id="{5D6F23C4-D868-C78E-940B-4175CE7A2DC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574" name="Google Shape;574;p79">
            <a:extLst>
              <a:ext uri="{FF2B5EF4-FFF2-40B4-BE49-F238E27FC236}">
                <a16:creationId xmlns:a16="http://schemas.microsoft.com/office/drawing/2014/main" id="{9191B138-D227-8A32-71C3-6C0258B0002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591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Recommended Resources</a:t>
            </a:r>
            <a:endParaRPr dirty="0"/>
          </a:p>
        </p:txBody>
      </p:sp>
      <p:sp>
        <p:nvSpPr>
          <p:cNvPr id="590" name="Google Shape;590;p82"/>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pPr lvl="0"/>
            <a:r>
              <a:rPr lang="en-US" dirty="0"/>
              <a:t>Read </a:t>
            </a:r>
            <a:r>
              <a:rPr lang="en-US" i="1" dirty="0">
                <a:hlinkClick r:id="rId3"/>
              </a:rPr>
              <a:t>Microsoft Copilot Studio Quick Start</a:t>
            </a:r>
            <a:endParaRPr lang="en-US" dirty="0"/>
          </a:p>
          <a:p>
            <a:pPr lvl="0"/>
            <a:r>
              <a:rPr lang="en-US" dirty="0"/>
              <a:t>Read  </a:t>
            </a:r>
            <a:r>
              <a:rPr lang="en-US" i="1" dirty="0">
                <a:hlinkClick r:id="rId4"/>
              </a:rPr>
              <a:t>Learning Generative AI Tools for Excel</a:t>
            </a:r>
            <a:endParaRPr lang="en-US" dirty="0"/>
          </a:p>
          <a:p>
            <a:pPr lvl="0"/>
            <a:r>
              <a:rPr lang="en-US" dirty="0"/>
              <a:t>Take </a:t>
            </a:r>
            <a:r>
              <a:rPr lang="en-US" dirty="0">
                <a:hlinkClick r:id="rId5"/>
              </a:rPr>
              <a:t>“Copilot in Microsoft 365: A Practical Introduction to Working with Generative AI in Microsoft 365”</a:t>
            </a:r>
            <a:endParaRPr lang="en-US" dirty="0"/>
          </a:p>
          <a:p>
            <a:pPr lvl="0"/>
            <a:r>
              <a:rPr lang="en-US" dirty="0"/>
              <a:t>Read </a:t>
            </a:r>
            <a:r>
              <a:rPr lang="en-US" i="1" dirty="0">
                <a:hlinkClick r:id="rId6"/>
              </a:rPr>
              <a:t>The Profitable AI Advantage</a:t>
            </a:r>
            <a:endParaRPr lang="en-US" dirty="0"/>
          </a:p>
        </p:txBody>
      </p:sp>
      <p:sp>
        <p:nvSpPr>
          <p:cNvPr id="591" name="Google Shape;591;p82"/>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593" name="Google Shape;593;p82"/>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Available on O’Reilly Online Learning: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7D7BCACC-26AC-EABA-151E-63525B8D637D}"/>
            </a:ext>
          </a:extLst>
        </p:cNvPr>
        <p:cNvGrpSpPr/>
        <p:nvPr/>
      </p:nvGrpSpPr>
      <p:grpSpPr>
        <a:xfrm>
          <a:off x="0" y="0"/>
          <a:ext cx="0" cy="0"/>
          <a:chOff x="0" y="0"/>
          <a:chExt cx="0" cy="0"/>
        </a:xfrm>
      </p:grpSpPr>
      <p:sp>
        <p:nvSpPr>
          <p:cNvPr id="529" name="Google Shape;529;p74">
            <a:extLst>
              <a:ext uri="{FF2B5EF4-FFF2-40B4-BE49-F238E27FC236}">
                <a16:creationId xmlns:a16="http://schemas.microsoft.com/office/drawing/2014/main" id="{6F5DE33B-F28A-FC5E-1A86-8D37EB34909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Schedule For Today</a:t>
            </a:r>
            <a:endParaRPr dirty="0"/>
          </a:p>
        </p:txBody>
      </p:sp>
      <p:sp>
        <p:nvSpPr>
          <p:cNvPr id="530" name="Google Shape;530;p74">
            <a:extLst>
              <a:ext uri="{FF2B5EF4-FFF2-40B4-BE49-F238E27FC236}">
                <a16:creationId xmlns:a16="http://schemas.microsoft.com/office/drawing/2014/main" id="{A761C364-1425-8E83-4576-7D0F52F4C57E}"/>
              </a:ext>
            </a:extLst>
          </p:cNvPr>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marL="457200" lvl="0" indent="-317500" algn="l" rtl="0">
              <a:lnSpc>
                <a:spcPct val="115000"/>
              </a:lnSpc>
              <a:spcBef>
                <a:spcPts val="0"/>
              </a:spcBef>
              <a:spcAft>
                <a:spcPts val="0"/>
              </a:spcAft>
              <a:buSzPts val="1400"/>
              <a:buChar char="●"/>
            </a:pPr>
            <a:r>
              <a:rPr lang="en-US" dirty="0"/>
              <a:t>Module 1: Agent Mode and Pre-Built Agents</a:t>
            </a:r>
          </a:p>
          <a:p>
            <a:pPr marL="457200" lvl="0" indent="-317500" algn="l" rtl="0">
              <a:lnSpc>
                <a:spcPct val="115000"/>
              </a:lnSpc>
              <a:spcBef>
                <a:spcPts val="0"/>
              </a:spcBef>
              <a:spcAft>
                <a:spcPts val="0"/>
              </a:spcAft>
              <a:buSzPts val="1400"/>
              <a:buChar char="●"/>
            </a:pPr>
            <a:r>
              <a:rPr lang="en-US" dirty="0"/>
              <a:t>Module 2: Build an Excel Chatbot in Copilot Studio</a:t>
            </a:r>
          </a:p>
          <a:p>
            <a:pPr marL="457200" lvl="0" indent="-317500" algn="l" rtl="0">
              <a:lnSpc>
                <a:spcPct val="115000"/>
              </a:lnSpc>
              <a:spcBef>
                <a:spcPts val="0"/>
              </a:spcBef>
              <a:spcAft>
                <a:spcPts val="0"/>
              </a:spcAft>
              <a:buSzPts val="1400"/>
              <a:buChar char="●"/>
            </a:pPr>
            <a:r>
              <a:rPr lang="en-US" dirty="0"/>
              <a:t>Module 3: Building and Deploying an Automated AI Workflow</a:t>
            </a:r>
          </a:p>
        </p:txBody>
      </p:sp>
      <p:sp>
        <p:nvSpPr>
          <p:cNvPr id="531" name="Google Shape;531;p74">
            <a:extLst>
              <a:ext uri="{FF2B5EF4-FFF2-40B4-BE49-F238E27FC236}">
                <a16:creationId xmlns:a16="http://schemas.microsoft.com/office/drawing/2014/main" id="{8E9B6134-71BE-34C1-1CA8-38770D93B06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532" name="Google Shape;532;p74">
            <a:extLst>
              <a:ext uri="{FF2B5EF4-FFF2-40B4-BE49-F238E27FC236}">
                <a16:creationId xmlns:a16="http://schemas.microsoft.com/office/drawing/2014/main" id="{3550B1AB-0878-D90B-0750-54920D42713E}"/>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934B8D9-0EA4-9322-D120-AEE880B45E99}"/>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3E068014-A85C-138E-7949-CE58C7B3473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Get in touch</a:t>
            </a:r>
            <a:endParaRPr dirty="0"/>
          </a:p>
        </p:txBody>
      </p:sp>
      <p:sp>
        <p:nvSpPr>
          <p:cNvPr id="590" name="Google Shape;590;p82">
            <a:extLst>
              <a:ext uri="{FF2B5EF4-FFF2-40B4-BE49-F238E27FC236}">
                <a16:creationId xmlns:a16="http://schemas.microsoft.com/office/drawing/2014/main" id="{FB76A1D7-B0A4-2974-4B31-B1E7132B20BF}"/>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hlinkClick r:id="rId3"/>
              </a:rPr>
              <a:t>stringfestanalytics.com</a:t>
            </a:r>
            <a:r>
              <a:rPr lang="en-US" dirty="0"/>
              <a:t>: Subscribe for more content and updates</a:t>
            </a:r>
          </a:p>
          <a:p>
            <a:pPr lvl="1"/>
            <a:r>
              <a:rPr lang="en-US" dirty="0"/>
              <a:t>Check your resource folder for curated posts on these topics</a:t>
            </a:r>
          </a:p>
          <a:p>
            <a:r>
              <a:rPr lang="en-US" dirty="0">
                <a:hlinkClick r:id="rId4"/>
              </a:rPr>
              <a:t>linkedin.com/in/gjmount</a:t>
            </a:r>
            <a:r>
              <a:rPr lang="en-US" dirty="0"/>
              <a:t>: Follow for all things AI for Excel</a:t>
            </a:r>
          </a:p>
        </p:txBody>
      </p:sp>
      <p:sp>
        <p:nvSpPr>
          <p:cNvPr id="591" name="Google Shape;591;p82">
            <a:extLst>
              <a:ext uri="{FF2B5EF4-FFF2-40B4-BE49-F238E27FC236}">
                <a16:creationId xmlns:a16="http://schemas.microsoft.com/office/drawing/2014/main" id="{7DF7F4AF-C973-E734-16A3-9D9622ED9442}"/>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0FE583A9-5FE5-D616-9068-E5ACD820138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593" name="Google Shape;593;p82">
            <a:extLst>
              <a:ext uri="{FF2B5EF4-FFF2-40B4-BE49-F238E27FC236}">
                <a16:creationId xmlns:a16="http://schemas.microsoft.com/office/drawing/2014/main" id="{2758378E-B80D-03BA-2418-F6DB94FC8E7B}"/>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 in touch</a:t>
            </a:r>
            <a:endParaRPr dirty="0"/>
          </a:p>
        </p:txBody>
      </p:sp>
    </p:spTree>
    <p:extLst>
      <p:ext uri="{BB962C8B-B14F-4D97-AF65-F5344CB8AC3E}">
        <p14:creationId xmlns:p14="http://schemas.microsoft.com/office/powerpoint/2010/main" val="580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EE9C93C-5F85-9A3E-861D-B0C9FF65F730}"/>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12DAA82E-F6B2-70AE-EC45-FC6596F69F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Takeaways</a:t>
            </a:r>
            <a:endParaRPr dirty="0"/>
          </a:p>
        </p:txBody>
      </p:sp>
      <p:sp>
        <p:nvSpPr>
          <p:cNvPr id="590" name="Google Shape;590;p82">
            <a:extLst>
              <a:ext uri="{FF2B5EF4-FFF2-40B4-BE49-F238E27FC236}">
                <a16:creationId xmlns:a16="http://schemas.microsoft.com/office/drawing/2014/main" id="{AE1F503B-40C9-9DAD-B29D-5CB1D927EC60}"/>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A quick survey will appear on your screen soon… we’d love to hear your thoughts</a:t>
            </a:r>
          </a:p>
          <a:p>
            <a:r>
              <a:rPr lang="en-US" dirty="0"/>
              <a:t>You’ll receive a recording via email within 24-48 hours.  </a:t>
            </a:r>
          </a:p>
          <a:p>
            <a:r>
              <a:rPr lang="en-US" dirty="0"/>
              <a:t>Thanks so much for joining -- hope to see you at future events!</a:t>
            </a:r>
          </a:p>
        </p:txBody>
      </p:sp>
      <p:sp>
        <p:nvSpPr>
          <p:cNvPr id="591" name="Google Shape;591;p82">
            <a:extLst>
              <a:ext uri="{FF2B5EF4-FFF2-40B4-BE49-F238E27FC236}">
                <a16:creationId xmlns:a16="http://schemas.microsoft.com/office/drawing/2014/main" id="{0FDEA4D7-A21A-3B76-FB0B-FB4D07511C9B}"/>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5370CDB2-61AE-374B-078F-C855323A6202}"/>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593" name="Google Shape;593;p82">
            <a:extLst>
              <a:ext uri="{FF2B5EF4-FFF2-40B4-BE49-F238E27FC236}">
                <a16:creationId xmlns:a16="http://schemas.microsoft.com/office/drawing/2014/main" id="{C365D033-3D3C-D97A-ADFF-A62C80A1076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Next steps</a:t>
            </a:r>
            <a:endParaRPr dirty="0"/>
          </a:p>
        </p:txBody>
      </p:sp>
    </p:spTree>
    <p:extLst>
      <p:ext uri="{BB962C8B-B14F-4D97-AF65-F5344CB8AC3E}">
        <p14:creationId xmlns:p14="http://schemas.microsoft.com/office/powerpoint/2010/main" val="1278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0"/>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extLst>
      <p:ext uri="{BB962C8B-B14F-4D97-AF65-F5344CB8AC3E}">
        <p14:creationId xmlns:p14="http://schemas.microsoft.com/office/powerpoint/2010/main" val="3542854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in Excel? </a:t>
            </a:r>
          </a:p>
          <a:p>
            <a:pPr lvl="1">
              <a:spcBef>
                <a:spcPts val="1200"/>
              </a:spcBef>
              <a:buChar char="●"/>
            </a:pPr>
            <a:r>
              <a:rPr lang="en-US" dirty="0">
                <a:solidFill>
                  <a:schemeClr val="dk1"/>
                </a:solidFill>
              </a:rPr>
              <a:t>Home &gt; Copilot</a:t>
            </a:r>
            <a:endParaRPr dirty="0"/>
          </a:p>
        </p:txBody>
      </p:sp>
      <p:sp>
        <p:nvSpPr>
          <p:cNvPr id="564" name="Google Shape;564;p7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65" name="Google Shape;565;p78"/>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F194EDD-236A-F1FD-8BD9-677C2ED0F6E5}"/>
              </a:ext>
            </a:extLst>
          </p:cNvPr>
          <p:cNvPicPr>
            <a:picLocks noChangeAspect="1"/>
          </p:cNvPicPr>
          <p:nvPr/>
        </p:nvPicPr>
        <p:blipFill>
          <a:blip r:embed="rId4"/>
          <a:stretch>
            <a:fillRect/>
          </a:stretch>
        </p:blipFill>
        <p:spPr>
          <a:xfrm>
            <a:off x="1350579" y="3621534"/>
            <a:ext cx="6723161" cy="12341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128DE2A-D5DA-E9F0-F7C8-4503DBE591BF}"/>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91E8A28A-1874-8FFE-61AA-0AAC28C22BBC}"/>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C3CBE143-FE80-436D-095B-3DB9CDFA63F7}"/>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Agent Mode in Excel Online? </a:t>
            </a:r>
          </a:p>
          <a:p>
            <a:pPr lvl="1">
              <a:spcBef>
                <a:spcPts val="1200"/>
              </a:spcBef>
              <a:buChar char="●"/>
            </a:pPr>
            <a:r>
              <a:rPr lang="en-US" dirty="0">
                <a:solidFill>
                  <a:schemeClr val="dk1"/>
                </a:solidFill>
              </a:rPr>
              <a:t>Available via the Frontier program </a:t>
            </a:r>
            <a:endParaRPr dirty="0"/>
          </a:p>
        </p:txBody>
      </p:sp>
      <p:sp>
        <p:nvSpPr>
          <p:cNvPr id="564" name="Google Shape;564;p78">
            <a:extLst>
              <a:ext uri="{FF2B5EF4-FFF2-40B4-BE49-F238E27FC236}">
                <a16:creationId xmlns:a16="http://schemas.microsoft.com/office/drawing/2014/main" id="{DE347E98-E11B-22E4-236C-09003F81F758}"/>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565" name="Google Shape;565;p78">
            <a:extLst>
              <a:ext uri="{FF2B5EF4-FFF2-40B4-BE49-F238E27FC236}">
                <a16:creationId xmlns:a16="http://schemas.microsoft.com/office/drawing/2014/main" id="{02CA0C1D-120B-34CC-5460-B96E326148FC}"/>
              </a:ext>
            </a:extLst>
          </p:cNvPr>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2DDE68F3-842D-F321-C7C8-CCE3B388D53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38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3744B813-9E11-E43F-EB38-76BAE3142884}"/>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CC1C4165-8D13-4248-1A2E-B6DE93EA532B}"/>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3C8BD289-3027-4A52-7136-86B0AFB6FB58}"/>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Studio?</a:t>
            </a:r>
          </a:p>
          <a:p>
            <a:pPr lvl="1">
              <a:spcBef>
                <a:spcPts val="1200"/>
              </a:spcBef>
              <a:buChar char="●"/>
            </a:pPr>
            <a:r>
              <a:rPr lang="en-US" dirty="0">
                <a:solidFill>
                  <a:schemeClr val="dk1"/>
                </a:solidFill>
              </a:rPr>
              <a:t>Free trial available: </a:t>
            </a:r>
            <a:r>
              <a:rPr lang="en-US" dirty="0">
                <a:solidFill>
                  <a:schemeClr val="dk1"/>
                </a:solidFill>
                <a:hlinkClick r:id="rId3"/>
              </a:rPr>
              <a:t>https://learn.microsoft.com/en-us/microsoft-copilot-studio/requirements-licensing-subscriptions</a:t>
            </a:r>
            <a:r>
              <a:rPr lang="en-US" dirty="0">
                <a:solidFill>
                  <a:schemeClr val="dk1"/>
                </a:solidFill>
              </a:rPr>
              <a:t> </a:t>
            </a:r>
            <a:endParaRPr dirty="0"/>
          </a:p>
        </p:txBody>
      </p:sp>
      <p:sp>
        <p:nvSpPr>
          <p:cNvPr id="564" name="Google Shape;564;p78">
            <a:extLst>
              <a:ext uri="{FF2B5EF4-FFF2-40B4-BE49-F238E27FC236}">
                <a16:creationId xmlns:a16="http://schemas.microsoft.com/office/drawing/2014/main" id="{F38037BF-ECF6-DEF1-01B8-7B05FBAACCF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565" name="Google Shape;565;p78">
            <a:extLst>
              <a:ext uri="{FF2B5EF4-FFF2-40B4-BE49-F238E27FC236}">
                <a16:creationId xmlns:a16="http://schemas.microsoft.com/office/drawing/2014/main" id="{5D0D4316-E333-ADC9-55ED-8AB7A51A5742}"/>
              </a:ext>
            </a:extLst>
          </p:cNvPr>
          <p:cNvPicPr preferRelativeResize="0"/>
          <p:nvPr/>
        </p:nvPicPr>
        <p:blipFill>
          <a:blip r:embed="rId4">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15D72E52-61CF-65BE-419B-59E3E9000C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7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 Agent Mode and Pre-Built Agents</a:t>
            </a:r>
            <a:endParaRPr dirty="0"/>
          </a:p>
        </p:txBody>
      </p:sp>
      <p:sp>
        <p:nvSpPr>
          <p:cNvPr id="538" name="Google Shape;538;p75"/>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US" dirty="0">
                <a:solidFill>
                  <a:schemeClr val="dk1"/>
                </a:solidFill>
                <a:latin typeface="+mj-lt"/>
              </a:rPr>
              <a:t>Data Remember when Excel got…</a:t>
            </a:r>
          </a:p>
          <a:p>
            <a:pPr marL="659766" lvl="1" indent="-200978">
              <a:lnSpc>
                <a:spcPct val="100000"/>
              </a:lnSpc>
              <a:spcBef>
                <a:spcPts val="600"/>
              </a:spcBef>
              <a:buSzPts val="1600"/>
              <a:buChar char="●"/>
            </a:pPr>
            <a:r>
              <a:rPr lang="en-US" dirty="0">
                <a:solidFill>
                  <a:schemeClr val="dk1"/>
                </a:solidFill>
                <a:latin typeface="+mj-lt"/>
              </a:rPr>
              <a:t>Now it’s getting Agents!</a:t>
            </a:r>
            <a:endParaRPr dirty="0">
              <a:solidFill>
                <a:schemeClr val="dk1"/>
              </a:solidFill>
              <a:latin typeface="+mj-lt"/>
            </a:endParaRPr>
          </a:p>
        </p:txBody>
      </p:sp>
      <p:sp>
        <p:nvSpPr>
          <p:cNvPr id="539" name="Google Shape;539;p75"/>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541" name="Google Shape;541;p75"/>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Excel features does Python in Excel depend on? </a:t>
            </a:r>
            <a:endParaRPr dirty="0"/>
          </a:p>
        </p:txBody>
      </p:sp>
      <p:graphicFrame>
        <p:nvGraphicFramePr>
          <p:cNvPr id="3" name="Diagram 2">
            <a:extLst>
              <a:ext uri="{FF2B5EF4-FFF2-40B4-BE49-F238E27FC236}">
                <a16:creationId xmlns:a16="http://schemas.microsoft.com/office/drawing/2014/main" id="{92F480EB-C83D-458F-21C5-56EA71CFC785}"/>
              </a:ext>
            </a:extLst>
          </p:cNvPr>
          <p:cNvGraphicFramePr/>
          <p:nvPr>
            <p:extLst>
              <p:ext uri="{D42A27DB-BD31-4B8C-83A1-F6EECF244321}">
                <p14:modId xmlns:p14="http://schemas.microsoft.com/office/powerpoint/2010/main" val="2448487845"/>
              </p:ext>
            </p:extLst>
          </p:nvPr>
        </p:nvGraphicFramePr>
        <p:xfrm>
          <a:off x="1333195" y="1021578"/>
          <a:ext cx="6477610" cy="4991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250B1A73-AFE6-0F2F-CE42-BC45DD6433B7}"/>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A6186AE4-C4C4-7C5B-79AD-414C51DFF7B3}"/>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Demo</a:t>
            </a:r>
            <a:endParaRPr dirty="0"/>
          </a:p>
        </p:txBody>
      </p:sp>
      <p:sp>
        <p:nvSpPr>
          <p:cNvPr id="547" name="Google Shape;547;p76">
            <a:extLst>
              <a:ext uri="{FF2B5EF4-FFF2-40B4-BE49-F238E27FC236}">
                <a16:creationId xmlns:a16="http://schemas.microsoft.com/office/drawing/2014/main" id="{44114B88-E446-83C6-5069-7BB5BF883923}"/>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researcher-analyst.xlsx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Researcher helps you understand the broader context around your data.</a:t>
            </a:r>
          </a:p>
          <a:p>
            <a:pPr marL="457200" lvl="0" indent="-317500" algn="l" rtl="0">
              <a:lnSpc>
                <a:spcPct val="100000"/>
              </a:lnSpc>
              <a:spcBef>
                <a:spcPts val="0"/>
              </a:spcBef>
              <a:spcAft>
                <a:spcPts val="0"/>
              </a:spcAft>
              <a:buSzPts val="1400"/>
              <a:buAutoNum type="arabicPeriod"/>
            </a:pPr>
            <a:r>
              <a:rPr lang="en-US" dirty="0"/>
              <a:t>Analyst performs calculations and generates insights directly from your tables.</a:t>
            </a:r>
          </a:p>
          <a:p>
            <a:pPr marL="457200" lvl="0" indent="-317500" algn="l" rtl="0">
              <a:lnSpc>
                <a:spcPct val="100000"/>
              </a:lnSpc>
              <a:spcBef>
                <a:spcPts val="0"/>
              </a:spcBef>
              <a:spcAft>
                <a:spcPts val="0"/>
              </a:spcAft>
              <a:buSzPts val="1400"/>
              <a:buAutoNum type="arabicPeriod"/>
            </a:pPr>
            <a:r>
              <a:rPr lang="en-US" dirty="0"/>
              <a:t>Together they show Excel’s shift from simple prompts to agent-driven reasoning.</a:t>
            </a:r>
            <a:endParaRPr dirty="0"/>
          </a:p>
        </p:txBody>
      </p:sp>
      <p:sp>
        <p:nvSpPr>
          <p:cNvPr id="548" name="Google Shape;548;p76">
            <a:extLst>
              <a:ext uri="{FF2B5EF4-FFF2-40B4-BE49-F238E27FC236}">
                <a16:creationId xmlns:a16="http://schemas.microsoft.com/office/drawing/2014/main" id="{1120D15C-0766-5D89-01C5-4FF3AFD0FC5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549" name="Google Shape;549;p76">
            <a:extLst>
              <a:ext uri="{FF2B5EF4-FFF2-40B4-BE49-F238E27FC236}">
                <a16:creationId xmlns:a16="http://schemas.microsoft.com/office/drawing/2014/main" id="{7C15709C-1F0D-1A44-05E4-5AD626C17B8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Using the Researcher &amp; Analyst agents in Excel</a:t>
            </a:r>
            <a:endParaRPr dirty="0"/>
          </a:p>
        </p:txBody>
      </p:sp>
      <p:pic>
        <p:nvPicPr>
          <p:cNvPr id="1026" name="Picture 2" descr="Researcher demo Excel ">
            <a:extLst>
              <a:ext uri="{FF2B5EF4-FFF2-40B4-BE49-F238E27FC236}">
                <a16:creationId xmlns:a16="http://schemas.microsoft.com/office/drawing/2014/main" id="{900489D9-1BC0-A66A-824E-5378B7A34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626" y="1974203"/>
            <a:ext cx="3479374" cy="246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1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6DC2AD41-1773-9E10-9E2B-4BC8405E9F46}"/>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47EB7451-FF03-53AA-5208-02193FE7E790}"/>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What does Microsoft mean by “agent?”</a:t>
            </a:r>
            <a:endParaRPr dirty="0"/>
          </a:p>
        </p:txBody>
      </p:sp>
      <p:sp>
        <p:nvSpPr>
          <p:cNvPr id="572" name="Google Shape;572;p79">
            <a:extLst>
              <a:ext uri="{FF2B5EF4-FFF2-40B4-BE49-F238E27FC236}">
                <a16:creationId xmlns:a16="http://schemas.microsoft.com/office/drawing/2014/main" id="{EAFEE047-34EA-C7BC-4C60-D92A060B4BFA}"/>
              </a:ext>
            </a:extLst>
          </p:cNvPr>
          <p:cNvSpPr txBox="1">
            <a:spLocks noGrp="1"/>
          </p:cNvSpPr>
          <p:nvPr>
            <p:ph type="body" idx="1"/>
          </p:nvPr>
        </p:nvSpPr>
        <p:spPr>
          <a:xfrm>
            <a:off x="185006" y="1688780"/>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An agent is an AI system that can understand goals, reason about steps, and take actions to complete a task.</a:t>
            </a:r>
          </a:p>
          <a:p>
            <a:pPr marL="457200" lvl="0" indent="-317500" algn="l" rtl="0">
              <a:lnSpc>
                <a:spcPct val="108000"/>
              </a:lnSpc>
              <a:spcBef>
                <a:spcPts val="0"/>
              </a:spcBef>
              <a:spcAft>
                <a:spcPts val="0"/>
              </a:spcAft>
              <a:buSzPts val="1400"/>
              <a:buChar char="●"/>
            </a:pPr>
            <a:r>
              <a:rPr lang="en-US" dirty="0"/>
              <a:t>Goes beyond Q&amp;A → performs multi-step workflows driven by user intent.</a:t>
            </a:r>
          </a:p>
          <a:p>
            <a:pPr marL="457200" lvl="0" indent="-317500" algn="l" rtl="0">
              <a:lnSpc>
                <a:spcPct val="108000"/>
              </a:lnSpc>
              <a:spcBef>
                <a:spcPts val="0"/>
              </a:spcBef>
              <a:spcAft>
                <a:spcPts val="0"/>
              </a:spcAft>
              <a:buSzPts val="1400"/>
              <a:buChar char="●"/>
            </a:pPr>
            <a:r>
              <a:rPr lang="en-US" dirty="0"/>
              <a:t>Uses memory, tools, and environment signals to stay on track.</a:t>
            </a:r>
          </a:p>
          <a:p>
            <a:pPr marL="457200" lvl="0" indent="-317500" algn="l" rtl="0">
              <a:lnSpc>
                <a:spcPct val="108000"/>
              </a:lnSpc>
              <a:spcBef>
                <a:spcPts val="0"/>
              </a:spcBef>
              <a:spcAft>
                <a:spcPts val="0"/>
              </a:spcAft>
              <a:buSzPts val="1400"/>
              <a:buChar char="●"/>
            </a:pPr>
            <a:r>
              <a:rPr lang="en-US" dirty="0"/>
              <a:t>Designed to be autonomous but bounded (rules, safety, context).</a:t>
            </a:r>
          </a:p>
        </p:txBody>
      </p:sp>
      <p:sp>
        <p:nvSpPr>
          <p:cNvPr id="573" name="Google Shape;573;p79">
            <a:extLst>
              <a:ext uri="{FF2B5EF4-FFF2-40B4-BE49-F238E27FC236}">
                <a16:creationId xmlns:a16="http://schemas.microsoft.com/office/drawing/2014/main" id="{CFFE3D99-2BF6-9DA0-F208-19932A72155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574" name="Google Shape;574;p79">
            <a:extLst>
              <a:ext uri="{FF2B5EF4-FFF2-40B4-BE49-F238E27FC236}">
                <a16:creationId xmlns:a16="http://schemas.microsoft.com/office/drawing/2014/main" id="{F1378BC2-CD72-C0B5-2160-F99C766220D0}"/>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7827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4175</Words>
  <Application>Microsoft Office PowerPoint</Application>
  <PresentationFormat>On-screen Show (16:9)</PresentationFormat>
  <Paragraphs>230</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Consolas</vt:lpstr>
      <vt:lpstr>Arial</vt:lpstr>
      <vt:lpstr>Poppins SemiBold</vt:lpstr>
      <vt:lpstr>Poppins</vt:lpstr>
      <vt:lpstr>Simple Light</vt:lpstr>
      <vt:lpstr>AI Agents in Excel and Copilot Studio</vt:lpstr>
      <vt:lpstr>Objectives For Today</vt:lpstr>
      <vt:lpstr>Schedule For Today</vt:lpstr>
      <vt:lpstr>Pulse Check</vt:lpstr>
      <vt:lpstr>Pulse Check</vt:lpstr>
      <vt:lpstr>Pulse Check</vt:lpstr>
      <vt:lpstr>I. Agent Mode and Pre-Built Agents</vt:lpstr>
      <vt:lpstr>Demo</vt:lpstr>
      <vt:lpstr>What does Microsoft mean by “agent?”</vt:lpstr>
      <vt:lpstr>The integration-automation AI framework</vt:lpstr>
      <vt:lpstr>The integration-automation AI framework</vt:lpstr>
      <vt:lpstr>The lines are sometimes not so clear… </vt:lpstr>
      <vt:lpstr>Discussion</vt:lpstr>
      <vt:lpstr>Demo</vt:lpstr>
      <vt:lpstr>Exercise</vt:lpstr>
      <vt:lpstr>Questions?</vt:lpstr>
      <vt:lpstr>Break</vt:lpstr>
      <vt:lpstr>Demo</vt:lpstr>
      <vt:lpstr>Exercise</vt:lpstr>
      <vt:lpstr>Understanding the Modern Excel AI stack</vt:lpstr>
      <vt:lpstr>Questions?</vt:lpstr>
      <vt:lpstr>Break</vt:lpstr>
      <vt:lpstr>III. Building and deploying an AI-powered workflow</vt:lpstr>
      <vt:lpstr>III. Building and deploying an AI-powered workflow</vt:lpstr>
      <vt:lpstr>III. Building and deploying an AI-powered workflow</vt:lpstr>
      <vt:lpstr>Questions?</vt:lpstr>
      <vt:lpstr>Recap: Understanding the Modern Excel AI stack</vt:lpstr>
      <vt:lpstr>Key Takeaways For Today</vt:lpstr>
      <vt:lpstr>Recommended Resources</vt:lpstr>
      <vt:lpstr>Get in touch</vt:lpstr>
      <vt:lpstr>Takeaways</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Mount</dc:creator>
  <cp:lastModifiedBy>George Mount</cp:lastModifiedBy>
  <cp:revision>12</cp:revision>
  <dcterms:modified xsi:type="dcterms:W3CDTF">2025-11-16T03:27:09Z</dcterms:modified>
</cp:coreProperties>
</file>